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257" r:id="rId6"/>
    <p:sldId id="258" r:id="rId7"/>
    <p:sldId id="260" r:id="rId8"/>
    <p:sldId id="259" r:id="rId9"/>
    <p:sldId id="261"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93"/>
    <p:restoredTop sz="94610"/>
  </p:normalViewPr>
  <p:slideViewPr>
    <p:cSldViewPr snapToGrid="0" snapToObjects="1">
      <p:cViewPr varScale="1">
        <p:scale>
          <a:sx n="137" d="100"/>
          <a:sy n="137" d="100"/>
        </p:scale>
        <p:origin x="208"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385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4B7D"/>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CB3918-D16A-D640-FA1E-CF28869961D6}"/>
              </a:ext>
            </a:extLst>
          </p:cNvPr>
          <p:cNvPicPr>
            <a:picLocks noChangeAspect="1"/>
          </p:cNvPicPr>
          <p:nvPr/>
        </p:nvPicPr>
        <p:blipFill>
          <a:blip r:embed="rId3"/>
          <a:stretch>
            <a:fillRect/>
          </a:stretch>
        </p:blipFill>
        <p:spPr>
          <a:xfrm rot="5400000">
            <a:off x="4643438" y="642938"/>
            <a:ext cx="5143500" cy="3857625"/>
          </a:xfrm>
          <a:prstGeom prst="rect">
            <a:avLst/>
          </a:prstGeom>
        </p:spPr>
      </p:pic>
      <p:sp>
        <p:nvSpPr>
          <p:cNvPr id="2" name="Shape 0"/>
          <p:cNvSpPr/>
          <p:nvPr/>
        </p:nvSpPr>
        <p:spPr>
          <a:xfrm>
            <a:off x="0" y="0"/>
            <a:ext cx="164592" cy="5143500"/>
          </a:xfrm>
          <a:prstGeom prst="rect">
            <a:avLst/>
          </a:prstGeom>
          <a:solidFill>
            <a:srgbClr val="01B4CB"/>
          </a:solidFill>
          <a:ln w="12700">
            <a:solidFill>
              <a:srgbClr val="01B4CB"/>
            </a:solidFill>
            <a:prstDash val="solid"/>
          </a:ln>
        </p:spPr>
        <p:txBody>
          <a:bodyPr/>
          <a:lstStyle/>
          <a:p>
            <a:endParaRPr lang="en-US"/>
          </a:p>
        </p:txBody>
      </p:sp>
      <p:pic>
        <p:nvPicPr>
          <p:cNvPr id="3" name="Image 0" descr="preencoded.png"/>
          <p:cNvPicPr>
            <a:picLocks noChangeAspect="1"/>
          </p:cNvPicPr>
          <p:nvPr/>
        </p:nvPicPr>
        <p:blipFill>
          <a:blip r:embed="rId4"/>
          <a:stretch>
            <a:fillRect/>
          </a:stretch>
        </p:blipFill>
        <p:spPr>
          <a:xfrm>
            <a:off x="7589520" y="164592"/>
            <a:ext cx="1188720" cy="1188720"/>
          </a:xfrm>
          <a:prstGeom prst="rect">
            <a:avLst/>
          </a:prstGeom>
        </p:spPr>
      </p:pic>
      <p:sp>
        <p:nvSpPr>
          <p:cNvPr id="4" name="Text 1"/>
          <p:cNvSpPr/>
          <p:nvPr/>
        </p:nvSpPr>
        <p:spPr>
          <a:xfrm>
            <a:off x="457200" y="1188720"/>
            <a:ext cx="6858000" cy="365760"/>
          </a:xfrm>
          <a:prstGeom prst="rect">
            <a:avLst/>
          </a:prstGeom>
          <a:noFill/>
          <a:ln/>
        </p:spPr>
        <p:txBody>
          <a:bodyPr wrap="square" rtlCol="0" anchor="ctr"/>
          <a:lstStyle/>
          <a:p>
            <a:pPr marL="0" indent="0">
              <a:buNone/>
            </a:pPr>
            <a:r>
              <a:rPr lang="en-US" sz="1300" b="1" kern="0" spc="400" dirty="0">
                <a:solidFill>
                  <a:srgbClr val="01B4CB"/>
                </a:solidFill>
              </a:rPr>
              <a:t>2026 ANNUAL GALA</a:t>
            </a:r>
            <a:endParaRPr lang="en-US" sz="1300" dirty="0"/>
          </a:p>
        </p:txBody>
      </p:sp>
      <p:sp>
        <p:nvSpPr>
          <p:cNvPr id="5" name="Text 2"/>
          <p:cNvSpPr/>
          <p:nvPr/>
        </p:nvSpPr>
        <p:spPr>
          <a:xfrm>
            <a:off x="457200" y="1600200"/>
            <a:ext cx="7132320" cy="2194560"/>
          </a:xfrm>
          <a:prstGeom prst="rect">
            <a:avLst/>
          </a:prstGeom>
          <a:noFill/>
          <a:ln/>
        </p:spPr>
        <p:txBody>
          <a:bodyPr wrap="square" rtlCol="0" anchor="ctr"/>
          <a:lstStyle/>
          <a:p>
            <a:pPr marL="0" indent="0">
              <a:lnSpc>
                <a:spcPct val="120000"/>
              </a:lnSpc>
              <a:buNone/>
            </a:pPr>
            <a:r>
              <a:rPr lang="en-US" sz="3200" b="1" dirty="0">
                <a:solidFill>
                  <a:srgbClr val="FFFFFF"/>
                </a:solidFill>
                <a:latin typeface="Calibri" pitchFamily="34" charset="0"/>
                <a:ea typeface="Calibri" pitchFamily="34" charset="-122"/>
                <a:cs typeface="Calibri" pitchFamily="34" charset="-120"/>
              </a:rPr>
              <a:t>Partner With Us to</a:t>
            </a:r>
            <a:endParaRPr lang="en-US" sz="3200" dirty="0"/>
          </a:p>
          <a:p>
            <a:pPr marL="0" indent="0">
              <a:lnSpc>
                <a:spcPct val="120000"/>
              </a:lnSpc>
              <a:buNone/>
            </a:pPr>
            <a:r>
              <a:rPr lang="en-US" sz="3200" b="1" dirty="0">
                <a:solidFill>
                  <a:srgbClr val="FFFFFF"/>
                </a:solidFill>
                <a:latin typeface="Calibri" pitchFamily="34" charset="0"/>
                <a:ea typeface="Calibri" pitchFamily="34" charset="-122"/>
                <a:cs typeface="Calibri" pitchFamily="34" charset="-120"/>
              </a:rPr>
              <a:t>Restore Land, Grow Leaders</a:t>
            </a:r>
            <a:endParaRPr lang="en-US" sz="3200" dirty="0"/>
          </a:p>
          <a:p>
            <a:pPr marL="0" indent="0">
              <a:lnSpc>
                <a:spcPct val="120000"/>
              </a:lnSpc>
              <a:buNone/>
            </a:pPr>
            <a:r>
              <a:rPr lang="en-US" sz="3200" b="1" dirty="0">
                <a:solidFill>
                  <a:srgbClr val="FFFFFF"/>
                </a:solidFill>
                <a:latin typeface="Calibri" pitchFamily="34" charset="0"/>
                <a:ea typeface="Calibri" pitchFamily="34" charset="-122"/>
                <a:cs typeface="Calibri" pitchFamily="34" charset="-120"/>
              </a:rPr>
              <a:t>&amp; Build Community</a:t>
            </a:r>
            <a:endParaRPr lang="en-US" sz="3200" dirty="0"/>
          </a:p>
        </p:txBody>
      </p:sp>
      <p:sp>
        <p:nvSpPr>
          <p:cNvPr id="6" name="Shape 3"/>
          <p:cNvSpPr/>
          <p:nvPr/>
        </p:nvSpPr>
        <p:spPr>
          <a:xfrm>
            <a:off x="457200" y="3794760"/>
            <a:ext cx="4297680" cy="45720"/>
          </a:xfrm>
          <a:prstGeom prst="rect">
            <a:avLst/>
          </a:prstGeom>
          <a:solidFill>
            <a:srgbClr val="01B4CB"/>
          </a:solidFill>
          <a:ln w="12700">
            <a:solidFill>
              <a:srgbClr val="01B4CB"/>
            </a:solidFill>
            <a:prstDash val="solid"/>
          </a:ln>
        </p:spPr>
        <p:txBody>
          <a:bodyPr/>
          <a:lstStyle/>
          <a:p>
            <a:endParaRPr lang="en-US"/>
          </a:p>
        </p:txBody>
      </p:sp>
      <p:sp>
        <p:nvSpPr>
          <p:cNvPr id="7" name="Text 4"/>
          <p:cNvSpPr/>
          <p:nvPr/>
        </p:nvSpPr>
        <p:spPr>
          <a:xfrm>
            <a:off x="457200" y="3886200"/>
            <a:ext cx="6858000" cy="365760"/>
          </a:xfrm>
          <a:prstGeom prst="rect">
            <a:avLst/>
          </a:prstGeom>
          <a:noFill/>
          <a:ln/>
        </p:spPr>
        <p:txBody>
          <a:bodyPr wrap="square" rtlCol="0" anchor="ctr"/>
          <a:lstStyle/>
          <a:p>
            <a:pPr marL="0" indent="0">
              <a:buNone/>
            </a:pPr>
            <a:r>
              <a:rPr lang="en-US" sz="1300" i="1" dirty="0">
                <a:solidFill>
                  <a:srgbClr val="EDE7DD"/>
                </a:solidFill>
              </a:rPr>
              <a:t>Sponsorship Opportunities  ·  $2,500 – $10,000  ·  Seattle, WA</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54B7D"/>
          </a:solidFill>
          <a:ln w="12700">
            <a:solidFill>
              <a:srgbClr val="154B7D"/>
            </a:solidFill>
            <a:prstDash val="solid"/>
          </a:ln>
        </p:spPr>
        <p:txBody>
          <a:bodyPr/>
          <a:lstStyle/>
          <a:p>
            <a:endParaRPr lang="en-US"/>
          </a:p>
        </p:txBody>
      </p:sp>
      <p:sp>
        <p:nvSpPr>
          <p:cNvPr id="3" name="Text 1"/>
          <p:cNvSpPr/>
          <p:nvPr/>
        </p:nvSpPr>
        <p:spPr>
          <a:xfrm>
            <a:off x="457200" y="0"/>
            <a:ext cx="6858000" cy="914400"/>
          </a:xfrm>
          <a:prstGeom prst="rect">
            <a:avLst/>
          </a:prstGeom>
          <a:noFill/>
          <a:ln/>
        </p:spPr>
        <p:txBody>
          <a:bodyPr wrap="square" lIns="0" tIns="0" rIns="0" bIns="0" rtlCol="0" anchor="ctr"/>
          <a:lstStyle/>
          <a:p>
            <a:pPr marL="0" indent="0">
              <a:buNone/>
            </a:pPr>
            <a:r>
              <a:rPr lang="en-US" sz="1400" b="1" kern="0" spc="300" dirty="0">
                <a:solidFill>
                  <a:srgbClr val="FFFFFF"/>
                </a:solidFill>
              </a:rPr>
              <a:t>WHO WE ARE</a:t>
            </a:r>
            <a:endParaRPr lang="en-US" sz="1400" dirty="0"/>
          </a:p>
        </p:txBody>
      </p:sp>
      <p:pic>
        <p:nvPicPr>
          <p:cNvPr id="4" name="Image 0" descr="preencoded.png"/>
          <p:cNvPicPr>
            <a:picLocks noChangeAspect="1"/>
          </p:cNvPicPr>
          <p:nvPr/>
        </p:nvPicPr>
        <p:blipFill>
          <a:blip r:embed="rId3"/>
          <a:stretch>
            <a:fillRect/>
          </a:stretch>
        </p:blipFill>
        <p:spPr>
          <a:xfrm>
            <a:off x="7818120" y="45720"/>
            <a:ext cx="822960" cy="822960"/>
          </a:xfrm>
          <a:prstGeom prst="rect">
            <a:avLst/>
          </a:prstGeom>
        </p:spPr>
      </p:pic>
      <p:sp>
        <p:nvSpPr>
          <p:cNvPr id="5" name="Text 2"/>
          <p:cNvSpPr/>
          <p:nvPr/>
        </p:nvSpPr>
        <p:spPr>
          <a:xfrm>
            <a:off x="457200" y="1097280"/>
            <a:ext cx="8229600" cy="548640"/>
          </a:xfrm>
          <a:prstGeom prst="rect">
            <a:avLst/>
          </a:prstGeom>
          <a:noFill/>
          <a:ln/>
        </p:spPr>
        <p:txBody>
          <a:bodyPr wrap="square" rtlCol="0" anchor="ctr"/>
          <a:lstStyle/>
          <a:p>
            <a:pPr marL="0" indent="0">
              <a:buNone/>
            </a:pPr>
            <a:r>
              <a:rPr lang="en-US" sz="1600" b="1" i="1" dirty="0">
                <a:solidFill>
                  <a:srgbClr val="154B7D"/>
                </a:solidFill>
              </a:rPr>
              <a:t>EarthCorps cultivates leaders and community partnerships to advance environmental justice.</a:t>
            </a:r>
            <a:endParaRPr lang="en-US" sz="1600" dirty="0"/>
          </a:p>
        </p:txBody>
      </p:sp>
      <p:sp>
        <p:nvSpPr>
          <p:cNvPr id="6" name="Shape 3"/>
          <p:cNvSpPr/>
          <p:nvPr/>
        </p:nvSpPr>
        <p:spPr>
          <a:xfrm>
            <a:off x="274320" y="1783080"/>
            <a:ext cx="2743200" cy="2880360"/>
          </a:xfrm>
          <a:prstGeom prst="rect">
            <a:avLst/>
          </a:prstGeom>
          <a:solidFill>
            <a:srgbClr val="EDE7DD"/>
          </a:solidFill>
          <a:ln w="6350">
            <a:solidFill>
              <a:srgbClr val="DDDDDD"/>
            </a:solidFill>
            <a:prstDash val="solid"/>
          </a:ln>
          <a:effectLst>
            <a:outerShdw blurRad="50800" dist="25400" dir="8100000" algn="bl" rotWithShape="0">
              <a:srgbClr val="000000">
                <a:alpha val="8000"/>
              </a:srgbClr>
            </a:outerShdw>
          </a:effectLst>
        </p:spPr>
        <p:txBody>
          <a:bodyPr/>
          <a:lstStyle/>
          <a:p>
            <a:endParaRPr lang="en-US"/>
          </a:p>
        </p:txBody>
      </p:sp>
      <p:sp>
        <p:nvSpPr>
          <p:cNvPr id="7" name="Shape 4"/>
          <p:cNvSpPr/>
          <p:nvPr/>
        </p:nvSpPr>
        <p:spPr>
          <a:xfrm>
            <a:off x="274320" y="1783080"/>
            <a:ext cx="2743200" cy="73152"/>
          </a:xfrm>
          <a:prstGeom prst="rect">
            <a:avLst/>
          </a:prstGeom>
          <a:solidFill>
            <a:srgbClr val="01B4CB"/>
          </a:solidFill>
          <a:ln w="12700">
            <a:solidFill>
              <a:srgbClr val="01B4CB"/>
            </a:solidFill>
            <a:prstDash val="solid"/>
          </a:ln>
        </p:spPr>
        <p:txBody>
          <a:bodyPr/>
          <a:lstStyle/>
          <a:p>
            <a:endParaRPr lang="en-US"/>
          </a:p>
        </p:txBody>
      </p:sp>
      <p:sp>
        <p:nvSpPr>
          <p:cNvPr id="8" name="Shape 5"/>
          <p:cNvSpPr/>
          <p:nvPr/>
        </p:nvSpPr>
        <p:spPr>
          <a:xfrm>
            <a:off x="411480" y="1901952"/>
            <a:ext cx="822960" cy="256032"/>
          </a:xfrm>
          <a:prstGeom prst="rect">
            <a:avLst/>
          </a:prstGeom>
          <a:solidFill>
            <a:srgbClr val="01B4CB"/>
          </a:solidFill>
          <a:ln w="12700">
            <a:solidFill>
              <a:srgbClr val="01B4CB"/>
            </a:solidFill>
            <a:prstDash val="solid"/>
          </a:ln>
        </p:spPr>
        <p:txBody>
          <a:bodyPr/>
          <a:lstStyle/>
          <a:p>
            <a:endParaRPr lang="en-US"/>
          </a:p>
        </p:txBody>
      </p:sp>
      <p:sp>
        <p:nvSpPr>
          <p:cNvPr id="9" name="Text 6"/>
          <p:cNvSpPr/>
          <p:nvPr/>
        </p:nvSpPr>
        <p:spPr>
          <a:xfrm>
            <a:off x="411480" y="1901952"/>
            <a:ext cx="822960" cy="256032"/>
          </a:xfrm>
          <a:prstGeom prst="rect">
            <a:avLst/>
          </a:prstGeom>
          <a:noFill/>
          <a:ln/>
        </p:spPr>
        <p:txBody>
          <a:bodyPr wrap="square" lIns="0" tIns="0" rIns="0" bIns="0" rtlCol="0" anchor="ctr"/>
          <a:lstStyle/>
          <a:p>
            <a:pPr marL="0" indent="0" algn="ctr">
              <a:buNone/>
            </a:pPr>
            <a:r>
              <a:rPr lang="en-US" sz="700" b="1" dirty="0">
                <a:solidFill>
                  <a:srgbClr val="FFFFFF"/>
                </a:solidFill>
              </a:rPr>
              <a:t>RESTORE</a:t>
            </a:r>
            <a:endParaRPr lang="en-US" sz="700" dirty="0"/>
          </a:p>
        </p:txBody>
      </p:sp>
      <p:sp>
        <p:nvSpPr>
          <p:cNvPr id="10" name="Text 7"/>
          <p:cNvSpPr/>
          <p:nvPr/>
        </p:nvSpPr>
        <p:spPr>
          <a:xfrm>
            <a:off x="411480" y="2212848"/>
            <a:ext cx="2468880" cy="502920"/>
          </a:xfrm>
          <a:prstGeom prst="rect">
            <a:avLst/>
          </a:prstGeom>
          <a:noFill/>
          <a:ln/>
        </p:spPr>
        <p:txBody>
          <a:bodyPr wrap="square" rtlCol="0" anchor="ctr"/>
          <a:lstStyle/>
          <a:p>
            <a:pPr marL="0" indent="0">
              <a:buNone/>
            </a:pPr>
            <a:r>
              <a:rPr lang="en-US" sz="1300" b="1" dirty="0">
                <a:solidFill>
                  <a:srgbClr val="154B7D"/>
                </a:solidFill>
              </a:rPr>
              <a:t>Restore Land</a:t>
            </a:r>
            <a:endParaRPr lang="en-US" sz="1300" dirty="0"/>
          </a:p>
        </p:txBody>
      </p:sp>
      <p:sp>
        <p:nvSpPr>
          <p:cNvPr id="11" name="Text 8"/>
          <p:cNvSpPr/>
          <p:nvPr/>
        </p:nvSpPr>
        <p:spPr>
          <a:xfrm>
            <a:off x="411480" y="2715768"/>
            <a:ext cx="2468880" cy="1810512"/>
          </a:xfrm>
          <a:prstGeom prst="rect">
            <a:avLst/>
          </a:prstGeom>
          <a:noFill/>
          <a:ln/>
        </p:spPr>
        <p:txBody>
          <a:bodyPr wrap="square" rtlCol="0" anchor="ctr"/>
          <a:lstStyle/>
          <a:p>
            <a:pPr marL="0" indent="0">
              <a:lnSpc>
                <a:spcPct val="130000"/>
              </a:lnSpc>
              <a:buNone/>
            </a:pPr>
            <a:r>
              <a:rPr lang="en-US" sz="1050" dirty="0">
                <a:solidFill>
                  <a:srgbClr val="292727"/>
                </a:solidFill>
              </a:rPr>
              <a:t>Forests, shorelines, wetlands, and watersheds restored using science-based practices that strengthen ecosystems and help communities thrive.</a:t>
            </a:r>
            <a:endParaRPr lang="en-US" sz="1050" dirty="0"/>
          </a:p>
        </p:txBody>
      </p:sp>
      <p:sp>
        <p:nvSpPr>
          <p:cNvPr id="12" name="Shape 9"/>
          <p:cNvSpPr/>
          <p:nvPr/>
        </p:nvSpPr>
        <p:spPr>
          <a:xfrm>
            <a:off x="3200400" y="1783080"/>
            <a:ext cx="2743200" cy="2880360"/>
          </a:xfrm>
          <a:prstGeom prst="rect">
            <a:avLst/>
          </a:prstGeom>
          <a:solidFill>
            <a:srgbClr val="EEF5FC"/>
          </a:solidFill>
          <a:ln w="6350">
            <a:solidFill>
              <a:srgbClr val="DDDDDD"/>
            </a:solidFill>
            <a:prstDash val="solid"/>
          </a:ln>
          <a:effectLst>
            <a:outerShdw blurRad="50800" dist="25400" dir="8100000" algn="bl" rotWithShape="0">
              <a:srgbClr val="000000">
                <a:alpha val="8000"/>
              </a:srgbClr>
            </a:outerShdw>
          </a:effectLst>
        </p:spPr>
        <p:txBody>
          <a:bodyPr/>
          <a:lstStyle/>
          <a:p>
            <a:endParaRPr lang="en-US"/>
          </a:p>
        </p:txBody>
      </p:sp>
      <p:sp>
        <p:nvSpPr>
          <p:cNvPr id="13" name="Shape 10"/>
          <p:cNvSpPr/>
          <p:nvPr/>
        </p:nvSpPr>
        <p:spPr>
          <a:xfrm>
            <a:off x="3200400" y="1783080"/>
            <a:ext cx="2743200" cy="73152"/>
          </a:xfrm>
          <a:prstGeom prst="rect">
            <a:avLst/>
          </a:prstGeom>
          <a:solidFill>
            <a:srgbClr val="01B4CB"/>
          </a:solidFill>
          <a:ln w="12700">
            <a:solidFill>
              <a:srgbClr val="01B4CB"/>
            </a:solidFill>
            <a:prstDash val="solid"/>
          </a:ln>
        </p:spPr>
        <p:txBody>
          <a:bodyPr/>
          <a:lstStyle/>
          <a:p>
            <a:endParaRPr lang="en-US"/>
          </a:p>
        </p:txBody>
      </p:sp>
      <p:sp>
        <p:nvSpPr>
          <p:cNvPr id="14" name="Shape 11"/>
          <p:cNvSpPr/>
          <p:nvPr/>
        </p:nvSpPr>
        <p:spPr>
          <a:xfrm>
            <a:off x="3337560" y="1901952"/>
            <a:ext cx="822960" cy="256032"/>
          </a:xfrm>
          <a:prstGeom prst="rect">
            <a:avLst/>
          </a:prstGeom>
          <a:solidFill>
            <a:srgbClr val="01B4CB"/>
          </a:solidFill>
          <a:ln w="12700">
            <a:solidFill>
              <a:srgbClr val="01B4CB"/>
            </a:solidFill>
            <a:prstDash val="solid"/>
          </a:ln>
        </p:spPr>
        <p:txBody>
          <a:bodyPr/>
          <a:lstStyle/>
          <a:p>
            <a:endParaRPr lang="en-US"/>
          </a:p>
        </p:txBody>
      </p:sp>
      <p:sp>
        <p:nvSpPr>
          <p:cNvPr id="15" name="Text 12"/>
          <p:cNvSpPr/>
          <p:nvPr/>
        </p:nvSpPr>
        <p:spPr>
          <a:xfrm>
            <a:off x="3337560" y="1901952"/>
            <a:ext cx="822960" cy="256032"/>
          </a:xfrm>
          <a:prstGeom prst="rect">
            <a:avLst/>
          </a:prstGeom>
          <a:noFill/>
          <a:ln/>
        </p:spPr>
        <p:txBody>
          <a:bodyPr wrap="square" lIns="0" tIns="0" rIns="0" bIns="0" rtlCol="0" anchor="ctr"/>
          <a:lstStyle/>
          <a:p>
            <a:pPr marL="0" indent="0" algn="ctr">
              <a:buNone/>
            </a:pPr>
            <a:r>
              <a:rPr lang="en-US" sz="700" b="1" dirty="0">
                <a:solidFill>
                  <a:srgbClr val="FFFFFF"/>
                </a:solidFill>
              </a:rPr>
              <a:t>GROW</a:t>
            </a:r>
            <a:endParaRPr lang="en-US" sz="700" dirty="0"/>
          </a:p>
        </p:txBody>
      </p:sp>
      <p:sp>
        <p:nvSpPr>
          <p:cNvPr id="16" name="Text 13"/>
          <p:cNvSpPr/>
          <p:nvPr/>
        </p:nvSpPr>
        <p:spPr>
          <a:xfrm>
            <a:off x="3337560" y="2212848"/>
            <a:ext cx="2468880" cy="502920"/>
          </a:xfrm>
          <a:prstGeom prst="rect">
            <a:avLst/>
          </a:prstGeom>
          <a:noFill/>
          <a:ln/>
        </p:spPr>
        <p:txBody>
          <a:bodyPr wrap="square" rtlCol="0" anchor="ctr"/>
          <a:lstStyle/>
          <a:p>
            <a:pPr marL="0" indent="0">
              <a:buNone/>
            </a:pPr>
            <a:r>
              <a:rPr lang="en-US" sz="1300" b="1" dirty="0">
                <a:solidFill>
                  <a:srgbClr val="154B7D"/>
                </a:solidFill>
              </a:rPr>
              <a:t>Grow Leaders</a:t>
            </a:r>
            <a:endParaRPr lang="en-US" sz="1300" dirty="0"/>
          </a:p>
        </p:txBody>
      </p:sp>
      <p:sp>
        <p:nvSpPr>
          <p:cNvPr id="17" name="Text 14"/>
          <p:cNvSpPr/>
          <p:nvPr/>
        </p:nvSpPr>
        <p:spPr>
          <a:xfrm>
            <a:off x="3337560" y="2715768"/>
            <a:ext cx="2468880" cy="1810512"/>
          </a:xfrm>
          <a:prstGeom prst="rect">
            <a:avLst/>
          </a:prstGeom>
          <a:noFill/>
          <a:ln/>
        </p:spPr>
        <p:txBody>
          <a:bodyPr wrap="square" rtlCol="0" anchor="ctr"/>
          <a:lstStyle/>
          <a:p>
            <a:pPr marL="0" indent="0">
              <a:lnSpc>
                <a:spcPct val="130000"/>
              </a:lnSpc>
              <a:buNone/>
            </a:pPr>
            <a:r>
              <a:rPr lang="en-US" sz="1050" dirty="0">
                <a:solidFill>
                  <a:srgbClr val="292727"/>
                </a:solidFill>
              </a:rPr>
              <a:t>Paid service, hands-on skill-building, and intentional leadership development that prepares emerging environmental leaders for conservation careers.</a:t>
            </a:r>
            <a:endParaRPr lang="en-US" sz="1050" dirty="0"/>
          </a:p>
        </p:txBody>
      </p:sp>
      <p:sp>
        <p:nvSpPr>
          <p:cNvPr id="18" name="Shape 15"/>
          <p:cNvSpPr/>
          <p:nvPr/>
        </p:nvSpPr>
        <p:spPr>
          <a:xfrm>
            <a:off x="6126480" y="1783080"/>
            <a:ext cx="2743200" cy="2880360"/>
          </a:xfrm>
          <a:prstGeom prst="rect">
            <a:avLst/>
          </a:prstGeom>
          <a:solidFill>
            <a:srgbClr val="EDE7DD"/>
          </a:solidFill>
          <a:ln w="6350">
            <a:solidFill>
              <a:srgbClr val="DDDDDD"/>
            </a:solidFill>
            <a:prstDash val="solid"/>
          </a:ln>
          <a:effectLst>
            <a:outerShdw blurRad="50800" dist="25400" dir="8100000" algn="bl" rotWithShape="0">
              <a:srgbClr val="000000">
                <a:alpha val="8000"/>
              </a:srgbClr>
            </a:outerShdw>
          </a:effectLst>
        </p:spPr>
        <p:txBody>
          <a:bodyPr/>
          <a:lstStyle/>
          <a:p>
            <a:endParaRPr lang="en-US"/>
          </a:p>
        </p:txBody>
      </p:sp>
      <p:sp>
        <p:nvSpPr>
          <p:cNvPr id="19" name="Shape 16"/>
          <p:cNvSpPr/>
          <p:nvPr/>
        </p:nvSpPr>
        <p:spPr>
          <a:xfrm>
            <a:off x="6126480" y="1783080"/>
            <a:ext cx="2743200" cy="73152"/>
          </a:xfrm>
          <a:prstGeom prst="rect">
            <a:avLst/>
          </a:prstGeom>
          <a:solidFill>
            <a:srgbClr val="01B4CB"/>
          </a:solidFill>
          <a:ln w="12700">
            <a:solidFill>
              <a:srgbClr val="01B4CB"/>
            </a:solidFill>
            <a:prstDash val="solid"/>
          </a:ln>
        </p:spPr>
        <p:txBody>
          <a:bodyPr/>
          <a:lstStyle/>
          <a:p>
            <a:endParaRPr lang="en-US"/>
          </a:p>
        </p:txBody>
      </p:sp>
      <p:sp>
        <p:nvSpPr>
          <p:cNvPr id="20" name="Shape 17"/>
          <p:cNvSpPr/>
          <p:nvPr/>
        </p:nvSpPr>
        <p:spPr>
          <a:xfrm>
            <a:off x="6263640" y="1901952"/>
            <a:ext cx="822960" cy="256032"/>
          </a:xfrm>
          <a:prstGeom prst="rect">
            <a:avLst/>
          </a:prstGeom>
          <a:solidFill>
            <a:srgbClr val="01B4CB"/>
          </a:solidFill>
          <a:ln w="12700">
            <a:solidFill>
              <a:srgbClr val="01B4CB"/>
            </a:solidFill>
            <a:prstDash val="solid"/>
          </a:ln>
        </p:spPr>
        <p:txBody>
          <a:bodyPr/>
          <a:lstStyle/>
          <a:p>
            <a:endParaRPr lang="en-US"/>
          </a:p>
        </p:txBody>
      </p:sp>
      <p:sp>
        <p:nvSpPr>
          <p:cNvPr id="21" name="Text 18"/>
          <p:cNvSpPr/>
          <p:nvPr/>
        </p:nvSpPr>
        <p:spPr>
          <a:xfrm>
            <a:off x="6263640" y="1901952"/>
            <a:ext cx="822960" cy="256032"/>
          </a:xfrm>
          <a:prstGeom prst="rect">
            <a:avLst/>
          </a:prstGeom>
          <a:noFill/>
          <a:ln/>
        </p:spPr>
        <p:txBody>
          <a:bodyPr wrap="square" lIns="0" tIns="0" rIns="0" bIns="0" rtlCol="0" anchor="ctr"/>
          <a:lstStyle/>
          <a:p>
            <a:pPr marL="0" indent="0" algn="ctr">
              <a:buNone/>
            </a:pPr>
            <a:r>
              <a:rPr lang="en-US" sz="700" b="1" dirty="0">
                <a:solidFill>
                  <a:srgbClr val="FFFFFF"/>
                </a:solidFill>
              </a:rPr>
              <a:t>BUILD</a:t>
            </a:r>
            <a:endParaRPr lang="en-US" sz="700" dirty="0"/>
          </a:p>
        </p:txBody>
      </p:sp>
      <p:sp>
        <p:nvSpPr>
          <p:cNvPr id="22" name="Text 19"/>
          <p:cNvSpPr/>
          <p:nvPr/>
        </p:nvSpPr>
        <p:spPr>
          <a:xfrm>
            <a:off x="6263640" y="2212848"/>
            <a:ext cx="2468880" cy="502920"/>
          </a:xfrm>
          <a:prstGeom prst="rect">
            <a:avLst/>
          </a:prstGeom>
          <a:noFill/>
          <a:ln/>
        </p:spPr>
        <p:txBody>
          <a:bodyPr wrap="square" rtlCol="0" anchor="ctr"/>
          <a:lstStyle/>
          <a:p>
            <a:pPr marL="0" indent="0">
              <a:buNone/>
            </a:pPr>
            <a:r>
              <a:rPr lang="en-US" sz="1300" b="1" dirty="0">
                <a:solidFill>
                  <a:srgbClr val="154B7D"/>
                </a:solidFill>
              </a:rPr>
              <a:t>Build Community</a:t>
            </a:r>
            <a:endParaRPr lang="en-US" sz="1300" dirty="0"/>
          </a:p>
          <a:p>
            <a:pPr marL="0" indent="0">
              <a:buNone/>
            </a:pPr>
            <a:r>
              <a:rPr lang="en-US" sz="1300" b="1" dirty="0">
                <a:solidFill>
                  <a:srgbClr val="154B7D"/>
                </a:solidFill>
              </a:rPr>
              <a:t>&amp; Climate Resilience</a:t>
            </a:r>
            <a:endParaRPr lang="en-US" sz="1300" dirty="0"/>
          </a:p>
        </p:txBody>
      </p:sp>
      <p:sp>
        <p:nvSpPr>
          <p:cNvPr id="23" name="Text 20"/>
          <p:cNvSpPr/>
          <p:nvPr/>
        </p:nvSpPr>
        <p:spPr>
          <a:xfrm>
            <a:off x="6263640" y="2715768"/>
            <a:ext cx="2468880" cy="1810512"/>
          </a:xfrm>
          <a:prstGeom prst="rect">
            <a:avLst/>
          </a:prstGeom>
          <a:noFill/>
          <a:ln/>
        </p:spPr>
        <p:txBody>
          <a:bodyPr wrap="square" rtlCol="0" anchor="ctr"/>
          <a:lstStyle/>
          <a:p>
            <a:pPr marL="0" indent="0">
              <a:lnSpc>
                <a:spcPct val="130000"/>
              </a:lnSpc>
              <a:buNone/>
            </a:pPr>
            <a:r>
              <a:rPr lang="en-US" sz="1050" dirty="0">
                <a:solidFill>
                  <a:srgbClr val="292727"/>
                </a:solidFill>
              </a:rPr>
              <a:t>Volunteer programs, partnerships, and shared learning that connect people to land and to one another for a more climate-resilient future.</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54B7D"/>
          </a:solidFill>
          <a:ln w="12700">
            <a:solidFill>
              <a:srgbClr val="154B7D"/>
            </a:solidFill>
            <a:prstDash val="solid"/>
          </a:ln>
        </p:spPr>
        <p:txBody>
          <a:bodyPr/>
          <a:lstStyle/>
          <a:p>
            <a:endParaRPr lang="en-US"/>
          </a:p>
        </p:txBody>
      </p:sp>
      <p:sp>
        <p:nvSpPr>
          <p:cNvPr id="3" name="Text 1"/>
          <p:cNvSpPr/>
          <p:nvPr/>
        </p:nvSpPr>
        <p:spPr>
          <a:xfrm>
            <a:off x="457200" y="0"/>
            <a:ext cx="6858000" cy="914400"/>
          </a:xfrm>
          <a:prstGeom prst="rect">
            <a:avLst/>
          </a:prstGeom>
          <a:noFill/>
          <a:ln/>
        </p:spPr>
        <p:txBody>
          <a:bodyPr wrap="square" lIns="0" tIns="0" rIns="0" bIns="0" rtlCol="0" anchor="ctr"/>
          <a:lstStyle/>
          <a:p>
            <a:pPr marL="0" indent="0">
              <a:buNone/>
            </a:pPr>
            <a:r>
              <a:rPr lang="en-US" sz="1400" b="1" kern="0" spc="300" dirty="0">
                <a:solidFill>
                  <a:srgbClr val="FFFFFF"/>
                </a:solidFill>
              </a:rPr>
              <a:t>2026 ANNUAL GALA</a:t>
            </a:r>
            <a:endParaRPr lang="en-US" sz="1400" dirty="0"/>
          </a:p>
        </p:txBody>
      </p:sp>
      <p:pic>
        <p:nvPicPr>
          <p:cNvPr id="4" name="Image 0" descr="preencoded.png"/>
          <p:cNvPicPr>
            <a:picLocks noChangeAspect="1"/>
          </p:cNvPicPr>
          <p:nvPr/>
        </p:nvPicPr>
        <p:blipFill>
          <a:blip r:embed="rId3"/>
          <a:stretch>
            <a:fillRect/>
          </a:stretch>
        </p:blipFill>
        <p:spPr>
          <a:xfrm>
            <a:off x="7818120" y="45720"/>
            <a:ext cx="822960" cy="822960"/>
          </a:xfrm>
          <a:prstGeom prst="rect">
            <a:avLst/>
          </a:prstGeom>
        </p:spPr>
      </p:pic>
      <p:sp>
        <p:nvSpPr>
          <p:cNvPr id="5" name="Text 2"/>
          <p:cNvSpPr/>
          <p:nvPr/>
        </p:nvSpPr>
        <p:spPr>
          <a:xfrm>
            <a:off x="457200" y="1051560"/>
            <a:ext cx="8229600" cy="640080"/>
          </a:xfrm>
          <a:prstGeom prst="rect">
            <a:avLst/>
          </a:prstGeom>
          <a:noFill/>
          <a:ln/>
        </p:spPr>
        <p:txBody>
          <a:bodyPr wrap="square" rtlCol="0" anchor="ctr"/>
          <a:lstStyle/>
          <a:p>
            <a:pPr marL="0" indent="0">
              <a:buNone/>
            </a:pPr>
            <a:r>
              <a:rPr lang="en-US" sz="1400" i="1" dirty="0">
                <a:solidFill>
                  <a:srgbClr val="292727"/>
                </a:solidFill>
              </a:rPr>
              <a:t>An evening of restoration, recognition, and community — bringing together</a:t>
            </a:r>
            <a:endParaRPr lang="en-US" sz="1400" dirty="0"/>
          </a:p>
          <a:p>
            <a:pPr marL="0" indent="0">
              <a:buNone/>
            </a:pPr>
            <a:r>
              <a:rPr lang="en-US" sz="1400" i="1" dirty="0">
                <a:solidFill>
                  <a:srgbClr val="292727"/>
                </a:solidFill>
              </a:rPr>
              <a:t>civic leaders, donors, partners, and the EarthCorps alumni network.</a:t>
            </a:r>
            <a:endParaRPr lang="en-US" sz="1400" dirty="0"/>
          </a:p>
        </p:txBody>
      </p:sp>
      <p:sp>
        <p:nvSpPr>
          <p:cNvPr id="6" name="Shape 3"/>
          <p:cNvSpPr/>
          <p:nvPr/>
        </p:nvSpPr>
        <p:spPr>
          <a:xfrm>
            <a:off x="750185" y="1828800"/>
            <a:ext cx="1920240" cy="1463040"/>
          </a:xfrm>
          <a:prstGeom prst="rect">
            <a:avLst/>
          </a:prstGeom>
          <a:solidFill>
            <a:srgbClr val="154B7D"/>
          </a:solidFill>
          <a:ln w="12700">
            <a:solidFill>
              <a:srgbClr val="154B7D"/>
            </a:solidFill>
            <a:prstDash val="solid"/>
          </a:ln>
          <a:effectLst>
            <a:outerShdw blurRad="63500" dist="25400" dir="8100000" algn="bl" rotWithShape="0">
              <a:srgbClr val="000000">
                <a:alpha val="12000"/>
              </a:srgbClr>
            </a:outerShdw>
          </a:effectLst>
        </p:spPr>
        <p:txBody>
          <a:bodyPr/>
          <a:lstStyle/>
          <a:p>
            <a:endParaRPr lang="en-US"/>
          </a:p>
        </p:txBody>
      </p:sp>
      <p:sp>
        <p:nvSpPr>
          <p:cNvPr id="7" name="Text 4"/>
          <p:cNvSpPr/>
          <p:nvPr/>
        </p:nvSpPr>
        <p:spPr>
          <a:xfrm>
            <a:off x="750185" y="1920240"/>
            <a:ext cx="1920240" cy="777240"/>
          </a:xfrm>
          <a:prstGeom prst="rect">
            <a:avLst/>
          </a:prstGeom>
          <a:noFill/>
          <a:ln/>
        </p:spPr>
        <p:txBody>
          <a:bodyPr wrap="square" rtlCol="0" anchor="b"/>
          <a:lstStyle/>
          <a:p>
            <a:pPr marL="0" indent="0" algn="ctr">
              <a:buNone/>
            </a:pPr>
            <a:r>
              <a:rPr lang="en-US" sz="2600" b="1" dirty="0">
                <a:solidFill>
                  <a:srgbClr val="FFFFFF"/>
                </a:solidFill>
              </a:rPr>
              <a:t>250–300</a:t>
            </a:r>
            <a:endParaRPr lang="en-US" sz="2600" dirty="0"/>
          </a:p>
        </p:txBody>
      </p:sp>
      <p:sp>
        <p:nvSpPr>
          <p:cNvPr id="8" name="Text 5"/>
          <p:cNvSpPr/>
          <p:nvPr/>
        </p:nvSpPr>
        <p:spPr>
          <a:xfrm>
            <a:off x="750185" y="2697480"/>
            <a:ext cx="1920240" cy="457200"/>
          </a:xfrm>
          <a:prstGeom prst="rect">
            <a:avLst/>
          </a:prstGeom>
          <a:noFill/>
          <a:ln/>
        </p:spPr>
        <p:txBody>
          <a:bodyPr wrap="square" rtlCol="0" anchor="ctr"/>
          <a:lstStyle/>
          <a:p>
            <a:pPr marL="0" indent="0" algn="ctr">
              <a:buNone/>
            </a:pPr>
            <a:r>
              <a:rPr lang="en-US" sz="1100" b="1" dirty="0">
                <a:solidFill>
                  <a:srgbClr val="01B4CB"/>
                </a:solidFill>
              </a:rPr>
              <a:t>Guests</a:t>
            </a:r>
            <a:endParaRPr lang="en-US" sz="1100" dirty="0"/>
          </a:p>
        </p:txBody>
      </p:sp>
      <p:sp>
        <p:nvSpPr>
          <p:cNvPr id="12" name="Shape 9"/>
          <p:cNvSpPr/>
          <p:nvPr/>
        </p:nvSpPr>
        <p:spPr>
          <a:xfrm>
            <a:off x="3497580" y="1828800"/>
            <a:ext cx="1920240" cy="1463040"/>
          </a:xfrm>
          <a:prstGeom prst="rect">
            <a:avLst/>
          </a:prstGeom>
          <a:solidFill>
            <a:srgbClr val="154B7D"/>
          </a:solidFill>
          <a:ln w="12700">
            <a:solidFill>
              <a:srgbClr val="154B7D"/>
            </a:solidFill>
            <a:prstDash val="solid"/>
          </a:ln>
          <a:effectLst>
            <a:outerShdw blurRad="63500" dist="25400" dir="8100000" algn="bl" rotWithShape="0">
              <a:srgbClr val="000000">
                <a:alpha val="12000"/>
              </a:srgbClr>
            </a:outerShdw>
          </a:effectLst>
        </p:spPr>
        <p:txBody>
          <a:bodyPr/>
          <a:lstStyle/>
          <a:p>
            <a:endParaRPr lang="en-US"/>
          </a:p>
        </p:txBody>
      </p:sp>
      <p:sp>
        <p:nvSpPr>
          <p:cNvPr id="13" name="Text 10"/>
          <p:cNvSpPr/>
          <p:nvPr/>
        </p:nvSpPr>
        <p:spPr>
          <a:xfrm>
            <a:off x="3497580" y="1920240"/>
            <a:ext cx="1920240" cy="777240"/>
          </a:xfrm>
          <a:prstGeom prst="rect">
            <a:avLst/>
          </a:prstGeom>
          <a:noFill/>
          <a:ln/>
        </p:spPr>
        <p:txBody>
          <a:bodyPr wrap="square" rtlCol="0" anchor="b"/>
          <a:lstStyle/>
          <a:p>
            <a:pPr marL="0" indent="0" algn="ctr">
              <a:buNone/>
            </a:pPr>
            <a:r>
              <a:rPr lang="en-US" sz="2600" b="1" dirty="0">
                <a:solidFill>
                  <a:srgbClr val="FFFFFF"/>
                </a:solidFill>
              </a:rPr>
              <a:t>Seattle, WA</a:t>
            </a:r>
            <a:endParaRPr lang="en-US" sz="2600" dirty="0"/>
          </a:p>
        </p:txBody>
      </p:sp>
      <p:sp>
        <p:nvSpPr>
          <p:cNvPr id="14" name="Text 11"/>
          <p:cNvSpPr/>
          <p:nvPr/>
        </p:nvSpPr>
        <p:spPr>
          <a:xfrm>
            <a:off x="3497580" y="2697480"/>
            <a:ext cx="1920240" cy="457200"/>
          </a:xfrm>
          <a:prstGeom prst="rect">
            <a:avLst/>
          </a:prstGeom>
          <a:noFill/>
          <a:ln/>
        </p:spPr>
        <p:txBody>
          <a:bodyPr wrap="square" rtlCol="0" anchor="ctr"/>
          <a:lstStyle/>
          <a:p>
            <a:pPr marL="0" indent="0" algn="ctr">
              <a:buNone/>
            </a:pPr>
            <a:r>
              <a:rPr lang="en-US" sz="1100" b="1" dirty="0">
                <a:solidFill>
                  <a:srgbClr val="01B4CB"/>
                </a:solidFill>
              </a:rPr>
              <a:t>Location</a:t>
            </a:r>
            <a:endParaRPr lang="en-US" sz="1100" dirty="0"/>
          </a:p>
        </p:txBody>
      </p:sp>
      <p:sp>
        <p:nvSpPr>
          <p:cNvPr id="15" name="Shape 12"/>
          <p:cNvSpPr/>
          <p:nvPr/>
        </p:nvSpPr>
        <p:spPr>
          <a:xfrm>
            <a:off x="6263637" y="1828800"/>
            <a:ext cx="1920240" cy="1463040"/>
          </a:xfrm>
          <a:prstGeom prst="rect">
            <a:avLst/>
          </a:prstGeom>
          <a:solidFill>
            <a:srgbClr val="154B7D"/>
          </a:solidFill>
          <a:ln w="12700">
            <a:solidFill>
              <a:srgbClr val="154B7D"/>
            </a:solidFill>
            <a:prstDash val="solid"/>
          </a:ln>
          <a:effectLst>
            <a:outerShdw blurRad="63500" dist="25400" dir="8100000" algn="bl" rotWithShape="0">
              <a:srgbClr val="000000">
                <a:alpha val="12000"/>
              </a:srgbClr>
            </a:outerShdw>
          </a:effectLst>
        </p:spPr>
        <p:txBody>
          <a:bodyPr/>
          <a:lstStyle/>
          <a:p>
            <a:endParaRPr lang="en-US"/>
          </a:p>
        </p:txBody>
      </p:sp>
      <p:sp>
        <p:nvSpPr>
          <p:cNvPr id="16" name="Text 13"/>
          <p:cNvSpPr/>
          <p:nvPr/>
        </p:nvSpPr>
        <p:spPr>
          <a:xfrm>
            <a:off x="6263637" y="1920240"/>
            <a:ext cx="1920240" cy="777240"/>
          </a:xfrm>
          <a:prstGeom prst="rect">
            <a:avLst/>
          </a:prstGeom>
          <a:noFill/>
          <a:ln/>
        </p:spPr>
        <p:txBody>
          <a:bodyPr wrap="square" rtlCol="0" anchor="b"/>
          <a:lstStyle/>
          <a:p>
            <a:pPr marL="0" indent="0" algn="ctr">
              <a:buNone/>
            </a:pPr>
            <a:r>
              <a:rPr lang="en-US" sz="2600" b="1" dirty="0">
                <a:solidFill>
                  <a:srgbClr val="FFFFFF"/>
                </a:solidFill>
              </a:rPr>
              <a:t>Oct 7, 2026</a:t>
            </a:r>
            <a:endParaRPr lang="en-US" sz="2600" dirty="0"/>
          </a:p>
        </p:txBody>
      </p:sp>
      <p:sp>
        <p:nvSpPr>
          <p:cNvPr id="17" name="Text 14"/>
          <p:cNvSpPr/>
          <p:nvPr/>
        </p:nvSpPr>
        <p:spPr>
          <a:xfrm>
            <a:off x="6263637" y="2697480"/>
            <a:ext cx="1920240" cy="457200"/>
          </a:xfrm>
          <a:prstGeom prst="rect">
            <a:avLst/>
          </a:prstGeom>
          <a:noFill/>
          <a:ln/>
        </p:spPr>
        <p:txBody>
          <a:bodyPr wrap="square" rtlCol="0" anchor="ctr"/>
          <a:lstStyle/>
          <a:p>
            <a:pPr marL="0" indent="0" algn="ctr">
              <a:buNone/>
            </a:pPr>
            <a:r>
              <a:rPr lang="en-US" sz="1100" b="1" dirty="0">
                <a:solidFill>
                  <a:srgbClr val="01B4CB"/>
                </a:solidFill>
              </a:rPr>
              <a:t>Date</a:t>
            </a:r>
            <a:endParaRPr lang="en-US" sz="1100" dirty="0"/>
          </a:p>
        </p:txBody>
      </p:sp>
      <p:sp>
        <p:nvSpPr>
          <p:cNvPr id="18" name="Text 15"/>
          <p:cNvSpPr/>
          <p:nvPr/>
        </p:nvSpPr>
        <p:spPr>
          <a:xfrm>
            <a:off x="457200" y="3474720"/>
            <a:ext cx="8229600" cy="320040"/>
          </a:xfrm>
          <a:prstGeom prst="rect">
            <a:avLst/>
          </a:prstGeom>
          <a:noFill/>
          <a:ln/>
        </p:spPr>
        <p:txBody>
          <a:bodyPr wrap="square" rtlCol="0" anchor="ctr"/>
          <a:lstStyle/>
          <a:p>
            <a:pPr marL="0" indent="0">
              <a:buNone/>
            </a:pPr>
            <a:r>
              <a:rPr lang="en-US" sz="1200" b="1" kern="0" spc="200" dirty="0">
                <a:solidFill>
                  <a:srgbClr val="154B7D"/>
                </a:solidFill>
              </a:rPr>
              <a:t>WHO ATTENDS</a:t>
            </a:r>
            <a:endParaRPr lang="en-US" sz="1200" dirty="0"/>
          </a:p>
        </p:txBody>
      </p:sp>
      <p:sp>
        <p:nvSpPr>
          <p:cNvPr id="19" name="Text 16"/>
          <p:cNvSpPr/>
          <p:nvPr/>
        </p:nvSpPr>
        <p:spPr>
          <a:xfrm>
            <a:off x="457200" y="3794760"/>
            <a:ext cx="8229600" cy="1005840"/>
          </a:xfrm>
          <a:prstGeom prst="rect">
            <a:avLst/>
          </a:prstGeom>
          <a:noFill/>
          <a:ln/>
        </p:spPr>
        <p:txBody>
          <a:bodyPr wrap="square" rtlCol="0" anchor="ctr"/>
          <a:lstStyle/>
          <a:p>
            <a:pPr marL="342900" indent="-342900">
              <a:buSzPct val="100000"/>
              <a:buChar char="•"/>
            </a:pPr>
            <a:r>
              <a:rPr lang="en-US" sz="1200" dirty="0">
                <a:solidFill>
                  <a:srgbClr val="292727"/>
                </a:solidFill>
              </a:rPr>
              <a:t>Major individual donors and philanthropic community</a:t>
            </a:r>
            <a:endParaRPr lang="en-US" sz="1200" dirty="0"/>
          </a:p>
          <a:p>
            <a:pPr marL="342900" indent="-342900">
              <a:buSzPct val="100000"/>
              <a:buChar char="•"/>
            </a:pPr>
            <a:r>
              <a:rPr lang="en-US" sz="1200" dirty="0">
                <a:solidFill>
                  <a:srgbClr val="292727"/>
                </a:solidFill>
              </a:rPr>
              <a:t>Civic and political leaders across the Puget Sound region</a:t>
            </a:r>
            <a:endParaRPr lang="en-US" sz="1200" dirty="0"/>
          </a:p>
          <a:p>
            <a:pPr marL="342900" indent="-342900">
              <a:buSzPct val="100000"/>
              <a:buChar char="•"/>
            </a:pPr>
            <a:r>
              <a:rPr lang="en-US" sz="1200" dirty="0">
                <a:solidFill>
                  <a:srgbClr val="292727"/>
                </a:solidFill>
              </a:rPr>
              <a:t>EarthCorps corpsmembers and alumni network</a:t>
            </a:r>
            <a:endParaRPr lang="en-US" sz="1200" dirty="0"/>
          </a:p>
          <a:p>
            <a:pPr marL="342900" indent="-342900">
              <a:buSzPct val="100000"/>
              <a:buChar char="•"/>
            </a:pPr>
            <a:r>
              <a:rPr lang="en-US" sz="1200" dirty="0">
                <a:solidFill>
                  <a:srgbClr val="292727"/>
                </a:solidFill>
              </a:rPr>
              <a:t>Corporate and nonprofit community partners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54B7D"/>
          </a:solidFill>
          <a:ln w="12700">
            <a:solidFill>
              <a:srgbClr val="154B7D"/>
            </a:solidFill>
            <a:prstDash val="solid"/>
          </a:ln>
        </p:spPr>
        <p:txBody>
          <a:bodyPr/>
          <a:lstStyle/>
          <a:p>
            <a:endParaRPr lang="en-US"/>
          </a:p>
        </p:txBody>
      </p:sp>
      <p:sp>
        <p:nvSpPr>
          <p:cNvPr id="3" name="Text 1"/>
          <p:cNvSpPr/>
          <p:nvPr/>
        </p:nvSpPr>
        <p:spPr>
          <a:xfrm>
            <a:off x="457200" y="0"/>
            <a:ext cx="6858000" cy="914400"/>
          </a:xfrm>
          <a:prstGeom prst="rect">
            <a:avLst/>
          </a:prstGeom>
          <a:noFill/>
          <a:ln/>
        </p:spPr>
        <p:txBody>
          <a:bodyPr wrap="square" lIns="0" tIns="0" rIns="0" bIns="0" rtlCol="0" anchor="ctr"/>
          <a:lstStyle/>
          <a:p>
            <a:pPr marL="0" indent="0">
              <a:buNone/>
            </a:pPr>
            <a:r>
              <a:rPr lang="en-US" sz="1400" b="1" kern="0" spc="300" dirty="0">
                <a:solidFill>
                  <a:srgbClr val="FFFFFF"/>
                </a:solidFill>
              </a:rPr>
              <a:t>WHY PARTNER WITH EARTHCORPS</a:t>
            </a:r>
            <a:endParaRPr lang="en-US" sz="1400" dirty="0"/>
          </a:p>
        </p:txBody>
      </p:sp>
      <p:pic>
        <p:nvPicPr>
          <p:cNvPr id="4" name="Image 0" descr="preencoded.png"/>
          <p:cNvPicPr>
            <a:picLocks noChangeAspect="1"/>
          </p:cNvPicPr>
          <p:nvPr/>
        </p:nvPicPr>
        <p:blipFill>
          <a:blip r:embed="rId3"/>
          <a:stretch>
            <a:fillRect/>
          </a:stretch>
        </p:blipFill>
        <p:spPr>
          <a:xfrm>
            <a:off x="7818120" y="45720"/>
            <a:ext cx="822960" cy="822960"/>
          </a:xfrm>
          <a:prstGeom prst="rect">
            <a:avLst/>
          </a:prstGeom>
        </p:spPr>
      </p:pic>
      <p:sp>
        <p:nvSpPr>
          <p:cNvPr id="5" name="Shape 2"/>
          <p:cNvSpPr/>
          <p:nvPr/>
        </p:nvSpPr>
        <p:spPr>
          <a:xfrm>
            <a:off x="274320" y="1051560"/>
            <a:ext cx="4114800" cy="1143000"/>
          </a:xfrm>
          <a:prstGeom prst="rect">
            <a:avLst/>
          </a:prstGeom>
          <a:solidFill>
            <a:srgbClr val="EDE7DD"/>
          </a:solidFill>
          <a:ln w="6350">
            <a:solidFill>
              <a:srgbClr val="DDDDDD"/>
            </a:solidFill>
            <a:prstDash val="solid"/>
          </a:ln>
        </p:spPr>
        <p:txBody>
          <a:bodyPr/>
          <a:lstStyle/>
          <a:p>
            <a:endParaRPr lang="en-US"/>
          </a:p>
        </p:txBody>
      </p:sp>
      <p:sp>
        <p:nvSpPr>
          <p:cNvPr id="6" name="Shape 3"/>
          <p:cNvSpPr/>
          <p:nvPr/>
        </p:nvSpPr>
        <p:spPr>
          <a:xfrm>
            <a:off x="274320" y="1051560"/>
            <a:ext cx="54864" cy="1143000"/>
          </a:xfrm>
          <a:prstGeom prst="rect">
            <a:avLst/>
          </a:prstGeom>
          <a:solidFill>
            <a:srgbClr val="01B4CB"/>
          </a:solidFill>
          <a:ln w="12700">
            <a:solidFill>
              <a:srgbClr val="01B4CB"/>
            </a:solidFill>
            <a:prstDash val="solid"/>
          </a:ln>
        </p:spPr>
        <p:txBody>
          <a:bodyPr/>
          <a:lstStyle/>
          <a:p>
            <a:endParaRPr lang="en-US"/>
          </a:p>
        </p:txBody>
      </p:sp>
      <p:sp>
        <p:nvSpPr>
          <p:cNvPr id="7" name="Text 4"/>
          <p:cNvSpPr/>
          <p:nvPr/>
        </p:nvSpPr>
        <p:spPr>
          <a:xfrm>
            <a:off x="384048" y="1097280"/>
            <a:ext cx="502920" cy="365760"/>
          </a:xfrm>
          <a:prstGeom prst="rect">
            <a:avLst/>
          </a:prstGeom>
          <a:noFill/>
          <a:ln/>
        </p:spPr>
        <p:txBody>
          <a:bodyPr wrap="square" rtlCol="0" anchor="ctr"/>
          <a:lstStyle/>
          <a:p>
            <a:pPr marL="0" indent="0">
              <a:buNone/>
            </a:pPr>
            <a:r>
              <a:rPr lang="en-US" sz="1800" b="1" dirty="0">
                <a:solidFill>
                  <a:srgbClr val="01B4CB"/>
                </a:solidFill>
              </a:rPr>
              <a:t>01</a:t>
            </a:r>
            <a:endParaRPr lang="en-US" sz="1800" dirty="0"/>
          </a:p>
        </p:txBody>
      </p:sp>
      <p:sp>
        <p:nvSpPr>
          <p:cNvPr id="8" name="Text 5"/>
          <p:cNvSpPr/>
          <p:nvPr/>
        </p:nvSpPr>
        <p:spPr>
          <a:xfrm>
            <a:off x="384048" y="1417320"/>
            <a:ext cx="3840480" cy="274320"/>
          </a:xfrm>
          <a:prstGeom prst="rect">
            <a:avLst/>
          </a:prstGeom>
          <a:noFill/>
          <a:ln/>
        </p:spPr>
        <p:txBody>
          <a:bodyPr wrap="square" rtlCol="0" anchor="ctr"/>
          <a:lstStyle/>
          <a:p>
            <a:pPr marL="0" indent="0">
              <a:buNone/>
            </a:pPr>
            <a:r>
              <a:rPr lang="en-US" sz="1100" b="1" dirty="0">
                <a:solidFill>
                  <a:srgbClr val="154B7D"/>
                </a:solidFill>
              </a:rPr>
              <a:t>Visible Brand Alignment</a:t>
            </a:r>
            <a:endParaRPr lang="en-US" sz="1100" dirty="0"/>
          </a:p>
        </p:txBody>
      </p:sp>
      <p:sp>
        <p:nvSpPr>
          <p:cNvPr id="9" name="Text 6"/>
          <p:cNvSpPr/>
          <p:nvPr/>
        </p:nvSpPr>
        <p:spPr>
          <a:xfrm>
            <a:off x="384048" y="1673352"/>
            <a:ext cx="3840480" cy="457200"/>
          </a:xfrm>
          <a:prstGeom prst="rect">
            <a:avLst/>
          </a:prstGeom>
          <a:noFill/>
          <a:ln/>
        </p:spPr>
        <p:txBody>
          <a:bodyPr wrap="square" rtlCol="0" anchor="ctr"/>
          <a:lstStyle/>
          <a:p>
            <a:pPr marL="0" indent="0">
              <a:lnSpc>
                <a:spcPct val="125000"/>
              </a:lnSpc>
              <a:buNone/>
            </a:pPr>
            <a:r>
              <a:rPr lang="en-US" sz="950" dirty="0">
                <a:solidFill>
                  <a:srgbClr val="292727"/>
                </a:solidFill>
              </a:rPr>
              <a:t>Associate your company with one of the Pacific Northwest's most respected environmental workforce development organizations — and with the people doing the work.</a:t>
            </a:r>
            <a:endParaRPr lang="en-US" sz="950" dirty="0"/>
          </a:p>
        </p:txBody>
      </p:sp>
      <p:sp>
        <p:nvSpPr>
          <p:cNvPr id="10" name="Shape 7"/>
          <p:cNvSpPr/>
          <p:nvPr/>
        </p:nvSpPr>
        <p:spPr>
          <a:xfrm>
            <a:off x="4709160" y="1051560"/>
            <a:ext cx="4114800" cy="1143000"/>
          </a:xfrm>
          <a:prstGeom prst="rect">
            <a:avLst/>
          </a:prstGeom>
          <a:solidFill>
            <a:srgbClr val="EDE7DD"/>
          </a:solidFill>
          <a:ln w="6350">
            <a:solidFill>
              <a:srgbClr val="DDDDDD"/>
            </a:solidFill>
            <a:prstDash val="solid"/>
          </a:ln>
        </p:spPr>
        <p:txBody>
          <a:bodyPr/>
          <a:lstStyle/>
          <a:p>
            <a:endParaRPr lang="en-US"/>
          </a:p>
        </p:txBody>
      </p:sp>
      <p:sp>
        <p:nvSpPr>
          <p:cNvPr id="11" name="Shape 8"/>
          <p:cNvSpPr/>
          <p:nvPr/>
        </p:nvSpPr>
        <p:spPr>
          <a:xfrm>
            <a:off x="4709160" y="1051560"/>
            <a:ext cx="54864" cy="1143000"/>
          </a:xfrm>
          <a:prstGeom prst="rect">
            <a:avLst/>
          </a:prstGeom>
          <a:solidFill>
            <a:srgbClr val="01B4CB"/>
          </a:solidFill>
          <a:ln w="12700">
            <a:solidFill>
              <a:srgbClr val="01B4CB"/>
            </a:solidFill>
            <a:prstDash val="solid"/>
          </a:ln>
        </p:spPr>
        <p:txBody>
          <a:bodyPr/>
          <a:lstStyle/>
          <a:p>
            <a:endParaRPr lang="en-US"/>
          </a:p>
        </p:txBody>
      </p:sp>
      <p:sp>
        <p:nvSpPr>
          <p:cNvPr id="12" name="Text 9"/>
          <p:cNvSpPr/>
          <p:nvPr/>
        </p:nvSpPr>
        <p:spPr>
          <a:xfrm>
            <a:off x="4818888" y="1097280"/>
            <a:ext cx="502920" cy="365760"/>
          </a:xfrm>
          <a:prstGeom prst="rect">
            <a:avLst/>
          </a:prstGeom>
          <a:noFill/>
          <a:ln/>
        </p:spPr>
        <p:txBody>
          <a:bodyPr wrap="square" rtlCol="0" anchor="ctr"/>
          <a:lstStyle/>
          <a:p>
            <a:pPr marL="0" indent="0">
              <a:buNone/>
            </a:pPr>
            <a:r>
              <a:rPr lang="en-US" sz="1800" b="1" dirty="0">
                <a:solidFill>
                  <a:srgbClr val="01B4CB"/>
                </a:solidFill>
              </a:rPr>
              <a:t>02</a:t>
            </a:r>
            <a:endParaRPr lang="en-US" sz="1800" dirty="0"/>
          </a:p>
        </p:txBody>
      </p:sp>
      <p:sp>
        <p:nvSpPr>
          <p:cNvPr id="13" name="Text 10"/>
          <p:cNvSpPr/>
          <p:nvPr/>
        </p:nvSpPr>
        <p:spPr>
          <a:xfrm>
            <a:off x="4818888" y="1417320"/>
            <a:ext cx="3840480" cy="274320"/>
          </a:xfrm>
          <a:prstGeom prst="rect">
            <a:avLst/>
          </a:prstGeom>
          <a:noFill/>
          <a:ln/>
        </p:spPr>
        <p:txBody>
          <a:bodyPr wrap="square" rtlCol="0" anchor="ctr"/>
          <a:lstStyle/>
          <a:p>
            <a:pPr marL="0" indent="0">
              <a:buNone/>
            </a:pPr>
            <a:r>
              <a:rPr lang="en-US" sz="1100" b="1" dirty="0">
                <a:solidFill>
                  <a:srgbClr val="154B7D"/>
                </a:solidFill>
              </a:rPr>
              <a:t>Hands-On Employee Engagement</a:t>
            </a:r>
            <a:endParaRPr lang="en-US" sz="1100" dirty="0"/>
          </a:p>
        </p:txBody>
      </p:sp>
      <p:sp>
        <p:nvSpPr>
          <p:cNvPr id="14" name="Text 11"/>
          <p:cNvSpPr/>
          <p:nvPr/>
        </p:nvSpPr>
        <p:spPr>
          <a:xfrm>
            <a:off x="4818888" y="1673352"/>
            <a:ext cx="3840480" cy="457200"/>
          </a:xfrm>
          <a:prstGeom prst="rect">
            <a:avLst/>
          </a:prstGeom>
          <a:noFill/>
          <a:ln/>
        </p:spPr>
        <p:txBody>
          <a:bodyPr wrap="square" rtlCol="0" anchor="ctr"/>
          <a:lstStyle/>
          <a:p>
            <a:pPr marL="0" indent="0">
              <a:lnSpc>
                <a:spcPct val="125000"/>
              </a:lnSpc>
              <a:buNone/>
            </a:pPr>
            <a:r>
              <a:rPr lang="en-US" sz="950" dirty="0">
                <a:solidFill>
                  <a:srgbClr val="292727"/>
                </a:solidFill>
              </a:rPr>
              <a:t>Title and Stewardship sponsors receive a branded corporate volunteer restoration day — a meaningful team-building experience with real ecological impact.</a:t>
            </a:r>
            <a:endParaRPr lang="en-US" sz="950" dirty="0"/>
          </a:p>
        </p:txBody>
      </p:sp>
      <p:sp>
        <p:nvSpPr>
          <p:cNvPr id="15" name="Shape 12"/>
          <p:cNvSpPr/>
          <p:nvPr/>
        </p:nvSpPr>
        <p:spPr>
          <a:xfrm>
            <a:off x="274320" y="2331720"/>
            <a:ext cx="4114800" cy="1143000"/>
          </a:xfrm>
          <a:prstGeom prst="rect">
            <a:avLst/>
          </a:prstGeom>
          <a:solidFill>
            <a:srgbClr val="EEF5FC"/>
          </a:solidFill>
          <a:ln w="6350">
            <a:solidFill>
              <a:srgbClr val="DDDDDD"/>
            </a:solidFill>
            <a:prstDash val="solid"/>
          </a:ln>
        </p:spPr>
        <p:txBody>
          <a:bodyPr/>
          <a:lstStyle/>
          <a:p>
            <a:endParaRPr lang="en-US"/>
          </a:p>
        </p:txBody>
      </p:sp>
      <p:sp>
        <p:nvSpPr>
          <p:cNvPr id="16" name="Shape 13"/>
          <p:cNvSpPr/>
          <p:nvPr/>
        </p:nvSpPr>
        <p:spPr>
          <a:xfrm>
            <a:off x="274320" y="2331720"/>
            <a:ext cx="54864" cy="1143000"/>
          </a:xfrm>
          <a:prstGeom prst="rect">
            <a:avLst/>
          </a:prstGeom>
          <a:solidFill>
            <a:srgbClr val="01B4CB"/>
          </a:solidFill>
          <a:ln w="12700">
            <a:solidFill>
              <a:srgbClr val="01B4CB"/>
            </a:solidFill>
            <a:prstDash val="solid"/>
          </a:ln>
        </p:spPr>
        <p:txBody>
          <a:bodyPr/>
          <a:lstStyle/>
          <a:p>
            <a:endParaRPr lang="en-US"/>
          </a:p>
        </p:txBody>
      </p:sp>
      <p:sp>
        <p:nvSpPr>
          <p:cNvPr id="17" name="Text 14"/>
          <p:cNvSpPr/>
          <p:nvPr/>
        </p:nvSpPr>
        <p:spPr>
          <a:xfrm>
            <a:off x="384048" y="2377440"/>
            <a:ext cx="502920" cy="365760"/>
          </a:xfrm>
          <a:prstGeom prst="rect">
            <a:avLst/>
          </a:prstGeom>
          <a:noFill/>
          <a:ln/>
        </p:spPr>
        <p:txBody>
          <a:bodyPr wrap="square" rtlCol="0" anchor="ctr"/>
          <a:lstStyle/>
          <a:p>
            <a:pPr marL="0" indent="0">
              <a:buNone/>
            </a:pPr>
            <a:r>
              <a:rPr lang="en-US" sz="1800" b="1" dirty="0">
                <a:solidFill>
                  <a:srgbClr val="01B4CB"/>
                </a:solidFill>
              </a:rPr>
              <a:t>03</a:t>
            </a:r>
            <a:endParaRPr lang="en-US" sz="1800" dirty="0"/>
          </a:p>
        </p:txBody>
      </p:sp>
      <p:sp>
        <p:nvSpPr>
          <p:cNvPr id="18" name="Text 15"/>
          <p:cNvSpPr/>
          <p:nvPr/>
        </p:nvSpPr>
        <p:spPr>
          <a:xfrm>
            <a:off x="384048" y="2697480"/>
            <a:ext cx="3840480" cy="274320"/>
          </a:xfrm>
          <a:prstGeom prst="rect">
            <a:avLst/>
          </a:prstGeom>
          <a:noFill/>
          <a:ln/>
        </p:spPr>
        <p:txBody>
          <a:bodyPr wrap="square" rtlCol="0" anchor="ctr"/>
          <a:lstStyle/>
          <a:p>
            <a:pPr marL="0" indent="0">
              <a:buNone/>
            </a:pPr>
            <a:r>
              <a:rPr lang="en-US" sz="1100" b="1" dirty="0">
                <a:solidFill>
                  <a:srgbClr val="154B7D"/>
                </a:solidFill>
              </a:rPr>
              <a:t>Year-Round Recognition</a:t>
            </a:r>
            <a:endParaRPr lang="en-US" sz="1100" dirty="0"/>
          </a:p>
        </p:txBody>
      </p:sp>
      <p:sp>
        <p:nvSpPr>
          <p:cNvPr id="19" name="Text 16"/>
          <p:cNvSpPr/>
          <p:nvPr/>
        </p:nvSpPr>
        <p:spPr>
          <a:xfrm>
            <a:off x="384048" y="2953512"/>
            <a:ext cx="3840480" cy="457200"/>
          </a:xfrm>
          <a:prstGeom prst="rect">
            <a:avLst/>
          </a:prstGeom>
          <a:noFill/>
          <a:ln/>
        </p:spPr>
        <p:txBody>
          <a:bodyPr wrap="square" rtlCol="0" anchor="ctr"/>
          <a:lstStyle/>
          <a:p>
            <a:pPr marL="0" indent="0">
              <a:lnSpc>
                <a:spcPct val="125000"/>
              </a:lnSpc>
              <a:buNone/>
            </a:pPr>
            <a:r>
              <a:rPr lang="en-US" sz="950" dirty="0">
                <a:solidFill>
                  <a:srgbClr val="292727"/>
                </a:solidFill>
              </a:rPr>
              <a:t>Sponsorship isn't just a gala night. Partners receive ongoing recognition in newsletters, social media, and our annual report throughout the year.</a:t>
            </a:r>
            <a:endParaRPr lang="en-US" sz="950" dirty="0"/>
          </a:p>
        </p:txBody>
      </p:sp>
      <p:sp>
        <p:nvSpPr>
          <p:cNvPr id="20" name="Shape 17"/>
          <p:cNvSpPr/>
          <p:nvPr/>
        </p:nvSpPr>
        <p:spPr>
          <a:xfrm>
            <a:off x="4709160" y="2331720"/>
            <a:ext cx="4114800" cy="1143000"/>
          </a:xfrm>
          <a:prstGeom prst="rect">
            <a:avLst/>
          </a:prstGeom>
          <a:solidFill>
            <a:srgbClr val="EEF5FC"/>
          </a:solidFill>
          <a:ln w="6350">
            <a:solidFill>
              <a:srgbClr val="DDDDDD"/>
            </a:solidFill>
            <a:prstDash val="solid"/>
          </a:ln>
        </p:spPr>
        <p:txBody>
          <a:bodyPr/>
          <a:lstStyle/>
          <a:p>
            <a:endParaRPr lang="en-US"/>
          </a:p>
        </p:txBody>
      </p:sp>
      <p:sp>
        <p:nvSpPr>
          <p:cNvPr id="21" name="Shape 18"/>
          <p:cNvSpPr/>
          <p:nvPr/>
        </p:nvSpPr>
        <p:spPr>
          <a:xfrm>
            <a:off x="4709160" y="2331720"/>
            <a:ext cx="54864" cy="1143000"/>
          </a:xfrm>
          <a:prstGeom prst="rect">
            <a:avLst/>
          </a:prstGeom>
          <a:solidFill>
            <a:srgbClr val="01B4CB"/>
          </a:solidFill>
          <a:ln w="12700">
            <a:solidFill>
              <a:srgbClr val="01B4CB"/>
            </a:solidFill>
            <a:prstDash val="solid"/>
          </a:ln>
        </p:spPr>
        <p:txBody>
          <a:bodyPr/>
          <a:lstStyle/>
          <a:p>
            <a:endParaRPr lang="en-US"/>
          </a:p>
        </p:txBody>
      </p:sp>
      <p:sp>
        <p:nvSpPr>
          <p:cNvPr id="22" name="Text 19"/>
          <p:cNvSpPr/>
          <p:nvPr/>
        </p:nvSpPr>
        <p:spPr>
          <a:xfrm>
            <a:off x="4818888" y="2377440"/>
            <a:ext cx="502920" cy="365760"/>
          </a:xfrm>
          <a:prstGeom prst="rect">
            <a:avLst/>
          </a:prstGeom>
          <a:noFill/>
          <a:ln/>
        </p:spPr>
        <p:txBody>
          <a:bodyPr wrap="square" rtlCol="0" anchor="ctr"/>
          <a:lstStyle/>
          <a:p>
            <a:pPr marL="0" indent="0">
              <a:buNone/>
            </a:pPr>
            <a:r>
              <a:rPr lang="en-US" sz="1800" b="1" dirty="0">
                <a:solidFill>
                  <a:srgbClr val="01B4CB"/>
                </a:solidFill>
              </a:rPr>
              <a:t>04</a:t>
            </a:r>
            <a:endParaRPr lang="en-US" sz="1800" dirty="0"/>
          </a:p>
        </p:txBody>
      </p:sp>
      <p:sp>
        <p:nvSpPr>
          <p:cNvPr id="23" name="Text 20"/>
          <p:cNvSpPr/>
          <p:nvPr/>
        </p:nvSpPr>
        <p:spPr>
          <a:xfrm>
            <a:off x="4818888" y="2697480"/>
            <a:ext cx="3840480" cy="274320"/>
          </a:xfrm>
          <a:prstGeom prst="rect">
            <a:avLst/>
          </a:prstGeom>
          <a:noFill/>
          <a:ln/>
        </p:spPr>
        <p:txBody>
          <a:bodyPr wrap="square" rtlCol="0" anchor="ctr"/>
          <a:lstStyle/>
          <a:p>
            <a:pPr marL="0" indent="0">
              <a:buNone/>
            </a:pPr>
            <a:r>
              <a:rPr lang="en-US" sz="1100" b="1" dirty="0">
                <a:solidFill>
                  <a:srgbClr val="154B7D"/>
                </a:solidFill>
              </a:rPr>
              <a:t>Mission Alignment</a:t>
            </a:r>
            <a:endParaRPr lang="en-US" sz="1100" dirty="0"/>
          </a:p>
        </p:txBody>
      </p:sp>
      <p:sp>
        <p:nvSpPr>
          <p:cNvPr id="24" name="Text 21"/>
          <p:cNvSpPr/>
          <p:nvPr/>
        </p:nvSpPr>
        <p:spPr>
          <a:xfrm>
            <a:off x="4818888" y="2953512"/>
            <a:ext cx="3840480" cy="457200"/>
          </a:xfrm>
          <a:prstGeom prst="rect">
            <a:avLst/>
          </a:prstGeom>
          <a:noFill/>
          <a:ln/>
        </p:spPr>
        <p:txBody>
          <a:bodyPr wrap="square" rtlCol="0" anchor="ctr"/>
          <a:lstStyle/>
          <a:p>
            <a:pPr marL="0" indent="0">
              <a:lnSpc>
                <a:spcPct val="125000"/>
              </a:lnSpc>
              <a:buNone/>
            </a:pPr>
            <a:r>
              <a:rPr lang="en-US" sz="950" dirty="0">
                <a:solidFill>
                  <a:srgbClr val="292727"/>
                </a:solidFill>
              </a:rPr>
              <a:t>EarthCorps centers environmental justice — ensuring benefits reach communities that have experienced disproportionate environmental harm. Sponsorship is meaningful giving.</a:t>
            </a:r>
            <a:endParaRPr lang="en-US" sz="950" dirty="0"/>
          </a:p>
        </p:txBody>
      </p:sp>
      <p:sp>
        <p:nvSpPr>
          <p:cNvPr id="25" name="Shape 22"/>
          <p:cNvSpPr/>
          <p:nvPr/>
        </p:nvSpPr>
        <p:spPr>
          <a:xfrm>
            <a:off x="274320" y="3611880"/>
            <a:ext cx="4114800" cy="1143000"/>
          </a:xfrm>
          <a:prstGeom prst="rect">
            <a:avLst/>
          </a:prstGeom>
          <a:solidFill>
            <a:srgbClr val="EDE7DD"/>
          </a:solidFill>
          <a:ln w="6350">
            <a:solidFill>
              <a:srgbClr val="DDDDDD"/>
            </a:solidFill>
            <a:prstDash val="solid"/>
          </a:ln>
        </p:spPr>
        <p:txBody>
          <a:bodyPr/>
          <a:lstStyle/>
          <a:p>
            <a:endParaRPr lang="en-US"/>
          </a:p>
        </p:txBody>
      </p:sp>
      <p:sp>
        <p:nvSpPr>
          <p:cNvPr id="26" name="Shape 23"/>
          <p:cNvSpPr/>
          <p:nvPr/>
        </p:nvSpPr>
        <p:spPr>
          <a:xfrm>
            <a:off x="274320" y="3611880"/>
            <a:ext cx="54864" cy="1143000"/>
          </a:xfrm>
          <a:prstGeom prst="rect">
            <a:avLst/>
          </a:prstGeom>
          <a:solidFill>
            <a:srgbClr val="01B4CB"/>
          </a:solidFill>
          <a:ln w="12700">
            <a:solidFill>
              <a:srgbClr val="01B4CB"/>
            </a:solidFill>
            <a:prstDash val="solid"/>
          </a:ln>
        </p:spPr>
        <p:txBody>
          <a:bodyPr/>
          <a:lstStyle/>
          <a:p>
            <a:endParaRPr lang="en-US"/>
          </a:p>
        </p:txBody>
      </p:sp>
      <p:sp>
        <p:nvSpPr>
          <p:cNvPr id="27" name="Text 24"/>
          <p:cNvSpPr/>
          <p:nvPr/>
        </p:nvSpPr>
        <p:spPr>
          <a:xfrm>
            <a:off x="384048" y="3657600"/>
            <a:ext cx="502920" cy="365760"/>
          </a:xfrm>
          <a:prstGeom prst="rect">
            <a:avLst/>
          </a:prstGeom>
          <a:noFill/>
          <a:ln/>
        </p:spPr>
        <p:txBody>
          <a:bodyPr wrap="square" rtlCol="0" anchor="ctr"/>
          <a:lstStyle/>
          <a:p>
            <a:pPr marL="0" indent="0">
              <a:buNone/>
            </a:pPr>
            <a:r>
              <a:rPr lang="en-US" sz="1800" b="1" dirty="0">
                <a:solidFill>
                  <a:srgbClr val="01B4CB"/>
                </a:solidFill>
              </a:rPr>
              <a:t>05</a:t>
            </a:r>
            <a:endParaRPr lang="en-US" sz="1800" dirty="0"/>
          </a:p>
        </p:txBody>
      </p:sp>
      <p:sp>
        <p:nvSpPr>
          <p:cNvPr id="28" name="Text 25"/>
          <p:cNvSpPr/>
          <p:nvPr/>
        </p:nvSpPr>
        <p:spPr>
          <a:xfrm>
            <a:off x="384048" y="3977640"/>
            <a:ext cx="3840480" cy="274320"/>
          </a:xfrm>
          <a:prstGeom prst="rect">
            <a:avLst/>
          </a:prstGeom>
          <a:noFill/>
          <a:ln/>
        </p:spPr>
        <p:txBody>
          <a:bodyPr wrap="square" rtlCol="0" anchor="ctr"/>
          <a:lstStyle/>
          <a:p>
            <a:pPr marL="0" indent="0">
              <a:buNone/>
            </a:pPr>
            <a:r>
              <a:rPr lang="en-US" sz="1100" b="1" dirty="0">
                <a:solidFill>
                  <a:srgbClr val="154B7D"/>
                </a:solidFill>
              </a:rPr>
              <a:t>A 30-Year Track Record</a:t>
            </a:r>
            <a:endParaRPr lang="en-US" sz="1100" dirty="0"/>
          </a:p>
        </p:txBody>
      </p:sp>
      <p:sp>
        <p:nvSpPr>
          <p:cNvPr id="29" name="Text 26"/>
          <p:cNvSpPr/>
          <p:nvPr/>
        </p:nvSpPr>
        <p:spPr>
          <a:xfrm>
            <a:off x="384048" y="4233672"/>
            <a:ext cx="3840480" cy="457200"/>
          </a:xfrm>
          <a:prstGeom prst="rect">
            <a:avLst/>
          </a:prstGeom>
          <a:noFill/>
          <a:ln/>
        </p:spPr>
        <p:txBody>
          <a:bodyPr wrap="square" rtlCol="0" anchor="ctr"/>
          <a:lstStyle/>
          <a:p>
            <a:pPr marL="0" indent="0">
              <a:lnSpc>
                <a:spcPct val="125000"/>
              </a:lnSpc>
              <a:buNone/>
            </a:pPr>
            <a:r>
              <a:rPr lang="en-US" sz="950" dirty="0">
                <a:solidFill>
                  <a:srgbClr val="292727"/>
                </a:solidFill>
              </a:rPr>
              <a:t>EarthCorps has cultivated thousands of environmental leaders and restored hundreds of sites across the Puget Sound region. Your investment joins proven, lasting work.</a:t>
            </a:r>
            <a:endParaRPr lang="en-US" sz="950" dirty="0"/>
          </a:p>
        </p:txBody>
      </p:sp>
      <p:sp>
        <p:nvSpPr>
          <p:cNvPr id="30" name="Shape 27"/>
          <p:cNvSpPr/>
          <p:nvPr/>
        </p:nvSpPr>
        <p:spPr>
          <a:xfrm>
            <a:off x="4709160" y="3611880"/>
            <a:ext cx="4114800" cy="1143000"/>
          </a:xfrm>
          <a:prstGeom prst="rect">
            <a:avLst/>
          </a:prstGeom>
          <a:solidFill>
            <a:srgbClr val="EDE7DD"/>
          </a:solidFill>
          <a:ln w="6350">
            <a:solidFill>
              <a:srgbClr val="DDDDDD"/>
            </a:solidFill>
            <a:prstDash val="solid"/>
          </a:ln>
        </p:spPr>
        <p:txBody>
          <a:bodyPr/>
          <a:lstStyle/>
          <a:p>
            <a:endParaRPr lang="en-US"/>
          </a:p>
        </p:txBody>
      </p:sp>
      <p:sp>
        <p:nvSpPr>
          <p:cNvPr id="31" name="Shape 28"/>
          <p:cNvSpPr/>
          <p:nvPr/>
        </p:nvSpPr>
        <p:spPr>
          <a:xfrm>
            <a:off x="4709160" y="3611880"/>
            <a:ext cx="54864" cy="1143000"/>
          </a:xfrm>
          <a:prstGeom prst="rect">
            <a:avLst/>
          </a:prstGeom>
          <a:solidFill>
            <a:srgbClr val="01B4CB"/>
          </a:solidFill>
          <a:ln w="12700">
            <a:solidFill>
              <a:srgbClr val="01B4CB"/>
            </a:solidFill>
            <a:prstDash val="solid"/>
          </a:ln>
        </p:spPr>
        <p:txBody>
          <a:bodyPr/>
          <a:lstStyle/>
          <a:p>
            <a:endParaRPr lang="en-US"/>
          </a:p>
        </p:txBody>
      </p:sp>
      <p:sp>
        <p:nvSpPr>
          <p:cNvPr id="32" name="Text 29"/>
          <p:cNvSpPr/>
          <p:nvPr/>
        </p:nvSpPr>
        <p:spPr>
          <a:xfrm>
            <a:off x="4818888" y="3657600"/>
            <a:ext cx="502920" cy="365760"/>
          </a:xfrm>
          <a:prstGeom prst="rect">
            <a:avLst/>
          </a:prstGeom>
          <a:noFill/>
          <a:ln/>
        </p:spPr>
        <p:txBody>
          <a:bodyPr wrap="square" rtlCol="0" anchor="ctr"/>
          <a:lstStyle/>
          <a:p>
            <a:pPr marL="0" indent="0">
              <a:buNone/>
            </a:pPr>
            <a:r>
              <a:rPr lang="en-US" sz="1800" b="1" dirty="0">
                <a:solidFill>
                  <a:srgbClr val="01B4CB"/>
                </a:solidFill>
              </a:rPr>
              <a:t>06</a:t>
            </a:r>
            <a:endParaRPr lang="en-US" sz="1800" dirty="0"/>
          </a:p>
        </p:txBody>
      </p:sp>
      <p:sp>
        <p:nvSpPr>
          <p:cNvPr id="33" name="Text 30"/>
          <p:cNvSpPr/>
          <p:nvPr/>
        </p:nvSpPr>
        <p:spPr>
          <a:xfrm>
            <a:off x="4818888" y="3977640"/>
            <a:ext cx="3840480" cy="274320"/>
          </a:xfrm>
          <a:prstGeom prst="rect">
            <a:avLst/>
          </a:prstGeom>
          <a:noFill/>
          <a:ln/>
        </p:spPr>
        <p:txBody>
          <a:bodyPr wrap="square" rtlCol="0" anchor="ctr"/>
          <a:lstStyle/>
          <a:p>
            <a:pPr marL="0" indent="0">
              <a:buNone/>
            </a:pPr>
            <a:r>
              <a:rPr lang="en-US" sz="1100" b="1" dirty="0">
                <a:solidFill>
                  <a:srgbClr val="154B7D"/>
                </a:solidFill>
              </a:rPr>
              <a:t>A Room of Influence</a:t>
            </a:r>
            <a:endParaRPr lang="en-US" sz="1100" dirty="0"/>
          </a:p>
        </p:txBody>
      </p:sp>
      <p:sp>
        <p:nvSpPr>
          <p:cNvPr id="34" name="Text 31"/>
          <p:cNvSpPr/>
          <p:nvPr/>
        </p:nvSpPr>
        <p:spPr>
          <a:xfrm>
            <a:off x="4818888" y="4233672"/>
            <a:ext cx="3840480" cy="457200"/>
          </a:xfrm>
          <a:prstGeom prst="rect">
            <a:avLst/>
          </a:prstGeom>
          <a:noFill/>
          <a:ln/>
        </p:spPr>
        <p:txBody>
          <a:bodyPr wrap="square" rtlCol="0" anchor="ctr"/>
          <a:lstStyle/>
          <a:p>
            <a:pPr marL="0" indent="0">
              <a:lnSpc>
                <a:spcPct val="125000"/>
              </a:lnSpc>
              <a:buNone/>
            </a:pPr>
            <a:r>
              <a:rPr lang="en-US" sz="950" dirty="0">
                <a:solidFill>
                  <a:srgbClr val="292727"/>
                </a:solidFill>
              </a:rPr>
              <a:t>250–300 civic leaders, philanthropists, and community partners — gathered around shared purpose. Gala sponsorship puts your organization at the table.</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54B7D"/>
          </a:solidFill>
          <a:ln w="12700">
            <a:solidFill>
              <a:srgbClr val="154B7D"/>
            </a:solidFill>
            <a:prstDash val="solid"/>
          </a:ln>
        </p:spPr>
        <p:txBody>
          <a:bodyPr/>
          <a:lstStyle/>
          <a:p>
            <a:endParaRPr lang="en-US"/>
          </a:p>
        </p:txBody>
      </p:sp>
      <p:sp>
        <p:nvSpPr>
          <p:cNvPr id="3" name="Text 1"/>
          <p:cNvSpPr/>
          <p:nvPr/>
        </p:nvSpPr>
        <p:spPr>
          <a:xfrm>
            <a:off x="457200" y="0"/>
            <a:ext cx="6858000" cy="914400"/>
          </a:xfrm>
          <a:prstGeom prst="rect">
            <a:avLst/>
          </a:prstGeom>
          <a:noFill/>
          <a:ln/>
        </p:spPr>
        <p:txBody>
          <a:bodyPr wrap="square" lIns="0" tIns="0" rIns="0" bIns="0" rtlCol="0" anchor="ctr"/>
          <a:lstStyle/>
          <a:p>
            <a:pPr marL="0" indent="0">
              <a:buNone/>
            </a:pPr>
            <a:r>
              <a:rPr lang="en-US" sz="1400" b="1" kern="0" spc="300" dirty="0">
                <a:solidFill>
                  <a:srgbClr val="FFFFFF"/>
                </a:solidFill>
              </a:rPr>
              <a:t>SPONSORSHIP TIERS</a:t>
            </a:r>
            <a:endParaRPr lang="en-US" sz="1400" dirty="0"/>
          </a:p>
        </p:txBody>
      </p:sp>
      <p:pic>
        <p:nvPicPr>
          <p:cNvPr id="4" name="Image 0" descr="preencoded.png"/>
          <p:cNvPicPr>
            <a:picLocks noChangeAspect="1"/>
          </p:cNvPicPr>
          <p:nvPr/>
        </p:nvPicPr>
        <p:blipFill>
          <a:blip r:embed="rId3"/>
          <a:stretch>
            <a:fillRect/>
          </a:stretch>
        </p:blipFill>
        <p:spPr>
          <a:xfrm>
            <a:off x="7818120" y="45720"/>
            <a:ext cx="822960" cy="822960"/>
          </a:xfrm>
          <a:prstGeom prst="rect">
            <a:avLst/>
          </a:prstGeom>
        </p:spPr>
      </p:pic>
      <p:sp>
        <p:nvSpPr>
          <p:cNvPr id="5" name="Shape 2"/>
          <p:cNvSpPr/>
          <p:nvPr/>
        </p:nvSpPr>
        <p:spPr>
          <a:xfrm>
            <a:off x="164592" y="1005840"/>
            <a:ext cx="2795016" cy="3931920"/>
          </a:xfrm>
          <a:prstGeom prst="rect">
            <a:avLst/>
          </a:prstGeom>
          <a:solidFill>
            <a:srgbClr val="FFFFFF"/>
          </a:solidFill>
          <a:ln w="6350">
            <a:solidFill>
              <a:srgbClr val="DDDDDD"/>
            </a:solidFill>
            <a:prstDash val="solid"/>
          </a:ln>
          <a:effectLst>
            <a:outerShdw blurRad="63500" dist="25400" dir="8100000" algn="bl" rotWithShape="0">
              <a:srgbClr val="000000">
                <a:alpha val="10000"/>
              </a:srgbClr>
            </a:outerShdw>
          </a:effectLst>
        </p:spPr>
        <p:txBody>
          <a:bodyPr/>
          <a:lstStyle/>
          <a:p>
            <a:endParaRPr lang="en-US"/>
          </a:p>
        </p:txBody>
      </p:sp>
      <p:sp>
        <p:nvSpPr>
          <p:cNvPr id="6" name="Shape 3"/>
          <p:cNvSpPr/>
          <p:nvPr/>
        </p:nvSpPr>
        <p:spPr>
          <a:xfrm>
            <a:off x="164592" y="1005840"/>
            <a:ext cx="2795016" cy="960120"/>
          </a:xfrm>
          <a:prstGeom prst="rect">
            <a:avLst/>
          </a:prstGeom>
          <a:solidFill>
            <a:srgbClr val="154B7D"/>
          </a:solidFill>
          <a:ln w="12700">
            <a:solidFill>
              <a:srgbClr val="154B7D"/>
            </a:solidFill>
            <a:prstDash val="solid"/>
          </a:ln>
        </p:spPr>
        <p:txBody>
          <a:bodyPr/>
          <a:lstStyle/>
          <a:p>
            <a:endParaRPr lang="en-US"/>
          </a:p>
        </p:txBody>
      </p:sp>
      <p:sp>
        <p:nvSpPr>
          <p:cNvPr id="7" name="Text 4"/>
          <p:cNvSpPr/>
          <p:nvPr/>
        </p:nvSpPr>
        <p:spPr>
          <a:xfrm>
            <a:off x="256032" y="1024128"/>
            <a:ext cx="2612136" cy="411480"/>
          </a:xfrm>
          <a:prstGeom prst="rect">
            <a:avLst/>
          </a:prstGeom>
          <a:noFill/>
          <a:ln/>
        </p:spPr>
        <p:txBody>
          <a:bodyPr wrap="square" rtlCol="0" anchor="ctr"/>
          <a:lstStyle/>
          <a:p>
            <a:pPr marL="0" indent="0">
              <a:buNone/>
            </a:pPr>
            <a:r>
              <a:rPr lang="en-US" sz="1150" b="1" dirty="0">
                <a:solidFill>
                  <a:srgbClr val="FFFFFF"/>
                </a:solidFill>
              </a:rPr>
              <a:t>Restoration Champion</a:t>
            </a:r>
            <a:endParaRPr lang="en-US" sz="1150" dirty="0"/>
          </a:p>
        </p:txBody>
      </p:sp>
      <p:sp>
        <p:nvSpPr>
          <p:cNvPr id="8" name="Text 5"/>
          <p:cNvSpPr/>
          <p:nvPr/>
        </p:nvSpPr>
        <p:spPr>
          <a:xfrm>
            <a:off x="256032" y="1435608"/>
            <a:ext cx="2612136" cy="384048"/>
          </a:xfrm>
          <a:prstGeom prst="rect">
            <a:avLst/>
          </a:prstGeom>
          <a:noFill/>
          <a:ln/>
        </p:spPr>
        <p:txBody>
          <a:bodyPr wrap="square" rtlCol="0" anchor="t"/>
          <a:lstStyle/>
          <a:p>
            <a:pPr marL="0" indent="0">
              <a:buNone/>
            </a:pPr>
            <a:r>
              <a:rPr lang="en-US" sz="1800" b="1" dirty="0">
                <a:solidFill>
                  <a:srgbClr val="FFFFFF"/>
                </a:solidFill>
              </a:rPr>
              <a:t>$10,000</a:t>
            </a:r>
            <a:endParaRPr lang="en-US" sz="1800" dirty="0"/>
          </a:p>
        </p:txBody>
      </p:sp>
      <p:sp>
        <p:nvSpPr>
          <p:cNvPr id="9" name="Shape 6"/>
          <p:cNvSpPr/>
          <p:nvPr/>
        </p:nvSpPr>
        <p:spPr>
          <a:xfrm>
            <a:off x="256032" y="2011680"/>
            <a:ext cx="2612136" cy="256032"/>
          </a:xfrm>
          <a:prstGeom prst="rect">
            <a:avLst/>
          </a:prstGeom>
          <a:solidFill>
            <a:srgbClr val="EDE7DD"/>
          </a:solidFill>
          <a:ln w="6350">
            <a:solidFill>
              <a:srgbClr val="CCCCCC"/>
            </a:solidFill>
            <a:prstDash val="solid"/>
          </a:ln>
        </p:spPr>
        <p:txBody>
          <a:bodyPr/>
          <a:lstStyle/>
          <a:p>
            <a:endParaRPr lang="en-US"/>
          </a:p>
        </p:txBody>
      </p:sp>
      <p:sp>
        <p:nvSpPr>
          <p:cNvPr id="10" name="Text 7"/>
          <p:cNvSpPr/>
          <p:nvPr/>
        </p:nvSpPr>
        <p:spPr>
          <a:xfrm>
            <a:off x="256032" y="2011680"/>
            <a:ext cx="2612136" cy="256032"/>
          </a:xfrm>
          <a:prstGeom prst="rect">
            <a:avLst/>
          </a:prstGeom>
          <a:noFill/>
          <a:ln/>
        </p:spPr>
        <p:txBody>
          <a:bodyPr wrap="square" lIns="0" tIns="0" rIns="0" bIns="0" rtlCol="0" anchor="ctr"/>
          <a:lstStyle/>
          <a:p>
            <a:pPr marL="0" indent="0" algn="ctr">
              <a:buNone/>
            </a:pPr>
            <a:r>
              <a:rPr lang="en-US" sz="900" b="1" dirty="0">
                <a:solidFill>
                  <a:srgbClr val="154B7D"/>
                </a:solidFill>
              </a:rPr>
              <a:t>2 Available</a:t>
            </a:r>
            <a:endParaRPr lang="en-US" sz="900" dirty="0"/>
          </a:p>
        </p:txBody>
      </p:sp>
      <p:sp>
        <p:nvSpPr>
          <p:cNvPr id="11" name="Text 8"/>
          <p:cNvSpPr/>
          <p:nvPr/>
        </p:nvSpPr>
        <p:spPr>
          <a:xfrm>
            <a:off x="256032" y="2331720"/>
            <a:ext cx="2612136" cy="2468880"/>
          </a:xfrm>
          <a:prstGeom prst="rect">
            <a:avLst/>
          </a:prstGeom>
          <a:noFill/>
          <a:ln/>
        </p:spPr>
        <p:txBody>
          <a:bodyPr wrap="square" rtlCol="0" anchor="ctr"/>
          <a:lstStyle/>
          <a:p>
            <a:pPr marL="342900" indent="-342900">
              <a:lnSpc>
                <a:spcPct val="130000"/>
              </a:lnSpc>
              <a:buSzPct val="100000"/>
              <a:buChar char="•"/>
            </a:pPr>
            <a:r>
              <a:rPr lang="en-US" sz="850" dirty="0">
                <a:solidFill>
                  <a:srgbClr val="292727"/>
                </a:solidFill>
              </a:rPr>
              <a:t>Included in our website and annual report as Restoration Champion</a:t>
            </a:r>
            <a:endParaRPr lang="en-US" sz="850" dirty="0"/>
          </a:p>
          <a:p>
            <a:pPr marL="342900" indent="-342900">
              <a:lnSpc>
                <a:spcPct val="130000"/>
              </a:lnSpc>
              <a:buSzPct val="100000"/>
              <a:buChar char="•"/>
            </a:pPr>
            <a:r>
              <a:rPr lang="en-US" sz="850" dirty="0">
                <a:solidFill>
                  <a:srgbClr val="292727"/>
                </a:solidFill>
              </a:rPr>
              <a:t>Reserved table of 8 at Rooted Fundraising Gala</a:t>
            </a:r>
            <a:endParaRPr lang="en-US" sz="850" dirty="0"/>
          </a:p>
          <a:p>
            <a:pPr marL="342900" indent="-342900">
              <a:lnSpc>
                <a:spcPct val="130000"/>
              </a:lnSpc>
              <a:buSzPct val="100000"/>
              <a:buChar char="•"/>
            </a:pPr>
            <a:r>
              <a:rPr lang="en-US" sz="850" dirty="0">
                <a:solidFill>
                  <a:srgbClr val="292727"/>
                </a:solidFill>
              </a:rPr>
              <a:t>Branded corporate volunteer restoration day</a:t>
            </a:r>
          </a:p>
          <a:p>
            <a:pPr marL="342900" indent="-342900">
              <a:lnSpc>
                <a:spcPct val="130000"/>
              </a:lnSpc>
              <a:buSzPct val="100000"/>
              <a:buChar char="•"/>
            </a:pPr>
            <a:endParaRPr lang="en-US" sz="850" dirty="0">
              <a:solidFill>
                <a:srgbClr val="292727"/>
              </a:solidFill>
            </a:endParaRPr>
          </a:p>
          <a:p>
            <a:pPr>
              <a:lnSpc>
                <a:spcPct val="130000"/>
              </a:lnSpc>
              <a:buSzPct val="100000"/>
            </a:pPr>
            <a:endParaRPr lang="en-US" sz="850" dirty="0">
              <a:solidFill>
                <a:srgbClr val="292727"/>
              </a:solidFill>
            </a:endParaRPr>
          </a:p>
          <a:p>
            <a:pPr>
              <a:lnSpc>
                <a:spcPct val="130000"/>
              </a:lnSpc>
              <a:buSzPct val="100000"/>
            </a:pPr>
            <a:r>
              <a:rPr lang="en-US" sz="850" dirty="0">
                <a:solidFill>
                  <a:srgbClr val="292727"/>
                </a:solidFill>
              </a:rPr>
              <a:t>Your impact: Restoration Champions help support our international Corps program which brings international participants to EarthCorps to learn restoration and leadership skills alongside our American participants. </a:t>
            </a:r>
            <a:endParaRPr lang="en-US" sz="850" dirty="0"/>
          </a:p>
        </p:txBody>
      </p:sp>
      <p:sp>
        <p:nvSpPr>
          <p:cNvPr id="19" name="Shape 16"/>
          <p:cNvSpPr/>
          <p:nvPr/>
        </p:nvSpPr>
        <p:spPr>
          <a:xfrm>
            <a:off x="3115056" y="1005840"/>
            <a:ext cx="2795016" cy="3931920"/>
          </a:xfrm>
          <a:prstGeom prst="rect">
            <a:avLst/>
          </a:prstGeom>
          <a:solidFill>
            <a:srgbClr val="FFFFFF"/>
          </a:solidFill>
          <a:ln w="6350">
            <a:solidFill>
              <a:srgbClr val="DDDDDD"/>
            </a:solidFill>
            <a:prstDash val="solid"/>
          </a:ln>
          <a:effectLst>
            <a:outerShdw blurRad="63500" dist="25400" dir="8100000" algn="bl" rotWithShape="0">
              <a:srgbClr val="000000">
                <a:alpha val="10000"/>
              </a:srgbClr>
            </a:outerShdw>
          </a:effectLst>
        </p:spPr>
        <p:txBody>
          <a:bodyPr/>
          <a:lstStyle/>
          <a:p>
            <a:endParaRPr lang="en-US"/>
          </a:p>
        </p:txBody>
      </p:sp>
      <p:sp>
        <p:nvSpPr>
          <p:cNvPr id="20" name="Shape 17"/>
          <p:cNvSpPr/>
          <p:nvPr/>
        </p:nvSpPr>
        <p:spPr>
          <a:xfrm>
            <a:off x="3115056" y="1005840"/>
            <a:ext cx="2795016" cy="960120"/>
          </a:xfrm>
          <a:prstGeom prst="rect">
            <a:avLst/>
          </a:prstGeom>
          <a:solidFill>
            <a:srgbClr val="01B4CB"/>
          </a:solidFill>
          <a:ln w="12700">
            <a:solidFill>
              <a:srgbClr val="01B4CB"/>
            </a:solidFill>
            <a:prstDash val="solid"/>
          </a:ln>
        </p:spPr>
        <p:txBody>
          <a:bodyPr/>
          <a:lstStyle/>
          <a:p>
            <a:endParaRPr lang="en-US"/>
          </a:p>
        </p:txBody>
      </p:sp>
      <p:sp>
        <p:nvSpPr>
          <p:cNvPr id="21" name="Text 18"/>
          <p:cNvSpPr/>
          <p:nvPr/>
        </p:nvSpPr>
        <p:spPr>
          <a:xfrm>
            <a:off x="3206496" y="1024128"/>
            <a:ext cx="2612136" cy="411480"/>
          </a:xfrm>
          <a:prstGeom prst="rect">
            <a:avLst/>
          </a:prstGeom>
          <a:noFill/>
          <a:ln/>
        </p:spPr>
        <p:txBody>
          <a:bodyPr wrap="square" rtlCol="0" anchor="ctr"/>
          <a:lstStyle/>
          <a:p>
            <a:pPr marL="0" indent="0">
              <a:buNone/>
            </a:pPr>
            <a:r>
              <a:rPr lang="en-US" sz="1150" b="1" dirty="0">
                <a:solidFill>
                  <a:srgbClr val="FFFFFF"/>
                </a:solidFill>
              </a:rPr>
              <a:t>Stewardship Partner</a:t>
            </a:r>
            <a:endParaRPr lang="en-US" sz="1150" dirty="0"/>
          </a:p>
        </p:txBody>
      </p:sp>
      <p:sp>
        <p:nvSpPr>
          <p:cNvPr id="22" name="Text 19"/>
          <p:cNvSpPr/>
          <p:nvPr/>
        </p:nvSpPr>
        <p:spPr>
          <a:xfrm>
            <a:off x="3206496" y="1435608"/>
            <a:ext cx="2612136" cy="384048"/>
          </a:xfrm>
          <a:prstGeom prst="rect">
            <a:avLst/>
          </a:prstGeom>
          <a:noFill/>
          <a:ln/>
        </p:spPr>
        <p:txBody>
          <a:bodyPr wrap="square" rtlCol="0" anchor="t"/>
          <a:lstStyle/>
          <a:p>
            <a:pPr marL="0" indent="0">
              <a:buNone/>
            </a:pPr>
            <a:r>
              <a:rPr lang="en-US" sz="1800" b="1" dirty="0">
                <a:solidFill>
                  <a:srgbClr val="FFFFFF"/>
                </a:solidFill>
              </a:rPr>
              <a:t>$5,000</a:t>
            </a:r>
            <a:endParaRPr lang="en-US" sz="1800" dirty="0"/>
          </a:p>
        </p:txBody>
      </p:sp>
      <p:sp>
        <p:nvSpPr>
          <p:cNvPr id="23" name="Shape 20"/>
          <p:cNvSpPr/>
          <p:nvPr/>
        </p:nvSpPr>
        <p:spPr>
          <a:xfrm>
            <a:off x="3206496" y="2011680"/>
            <a:ext cx="2612136" cy="256032"/>
          </a:xfrm>
          <a:prstGeom prst="rect">
            <a:avLst/>
          </a:prstGeom>
          <a:solidFill>
            <a:srgbClr val="EDE7DD"/>
          </a:solidFill>
          <a:ln w="6350">
            <a:solidFill>
              <a:srgbClr val="CCCCCC"/>
            </a:solidFill>
            <a:prstDash val="solid"/>
          </a:ln>
        </p:spPr>
        <p:txBody>
          <a:bodyPr/>
          <a:lstStyle/>
          <a:p>
            <a:endParaRPr lang="en-US"/>
          </a:p>
        </p:txBody>
      </p:sp>
      <p:sp>
        <p:nvSpPr>
          <p:cNvPr id="24" name="Text 21"/>
          <p:cNvSpPr/>
          <p:nvPr/>
        </p:nvSpPr>
        <p:spPr>
          <a:xfrm>
            <a:off x="3206496" y="2011680"/>
            <a:ext cx="2612136" cy="256032"/>
          </a:xfrm>
          <a:prstGeom prst="rect">
            <a:avLst/>
          </a:prstGeom>
          <a:noFill/>
          <a:ln/>
        </p:spPr>
        <p:txBody>
          <a:bodyPr wrap="square" lIns="0" tIns="0" rIns="0" bIns="0" rtlCol="0" anchor="ctr"/>
          <a:lstStyle/>
          <a:p>
            <a:pPr marL="0" indent="0" algn="ctr">
              <a:buNone/>
            </a:pPr>
            <a:r>
              <a:rPr lang="en-US" sz="900" b="1" dirty="0">
                <a:solidFill>
                  <a:srgbClr val="154B7D"/>
                </a:solidFill>
              </a:rPr>
              <a:t>6 Available</a:t>
            </a:r>
            <a:endParaRPr lang="en-US" sz="900" dirty="0"/>
          </a:p>
        </p:txBody>
      </p:sp>
      <p:sp>
        <p:nvSpPr>
          <p:cNvPr id="25" name="Text 22"/>
          <p:cNvSpPr/>
          <p:nvPr/>
        </p:nvSpPr>
        <p:spPr>
          <a:xfrm>
            <a:off x="3206496" y="2331720"/>
            <a:ext cx="2612136" cy="2468880"/>
          </a:xfrm>
          <a:prstGeom prst="rect">
            <a:avLst/>
          </a:prstGeom>
          <a:noFill/>
          <a:ln/>
        </p:spPr>
        <p:txBody>
          <a:bodyPr wrap="square" rtlCol="0" anchor="ctr"/>
          <a:lstStyle/>
          <a:p>
            <a:pPr marL="342900" indent="-342900">
              <a:lnSpc>
                <a:spcPct val="130000"/>
              </a:lnSpc>
              <a:buSzPct val="100000"/>
              <a:buChar char="•"/>
            </a:pPr>
            <a:r>
              <a:rPr lang="en-US" sz="850" dirty="0">
                <a:solidFill>
                  <a:srgbClr val="292727"/>
                </a:solidFill>
              </a:rPr>
              <a:t>Included in our website and annual report as Stewardship sponsor</a:t>
            </a:r>
            <a:endParaRPr lang="en-US" sz="850" dirty="0"/>
          </a:p>
          <a:p>
            <a:pPr marL="342900" indent="-342900">
              <a:lnSpc>
                <a:spcPct val="130000"/>
              </a:lnSpc>
              <a:buSzPct val="100000"/>
              <a:buChar char="•"/>
            </a:pPr>
            <a:r>
              <a:rPr lang="en-US" sz="850" dirty="0">
                <a:solidFill>
                  <a:srgbClr val="292727"/>
                </a:solidFill>
              </a:rPr>
              <a:t>Reserved table of 8 at Rooted Fundraising Gala</a:t>
            </a:r>
          </a:p>
          <a:p>
            <a:pPr marL="342900" indent="-342900">
              <a:lnSpc>
                <a:spcPct val="130000"/>
              </a:lnSpc>
              <a:buSzPct val="100000"/>
              <a:buChar char="•"/>
            </a:pPr>
            <a:endParaRPr lang="en-US" sz="850" dirty="0">
              <a:solidFill>
                <a:srgbClr val="292727"/>
              </a:solidFill>
            </a:endParaRPr>
          </a:p>
          <a:p>
            <a:pPr>
              <a:lnSpc>
                <a:spcPct val="130000"/>
              </a:lnSpc>
              <a:buSzPct val="100000"/>
            </a:pPr>
            <a:endParaRPr lang="en-US" sz="850" dirty="0">
              <a:solidFill>
                <a:srgbClr val="292727"/>
              </a:solidFill>
            </a:endParaRPr>
          </a:p>
          <a:p>
            <a:pPr>
              <a:lnSpc>
                <a:spcPct val="130000"/>
              </a:lnSpc>
              <a:buSzPct val="100000"/>
            </a:pPr>
            <a:r>
              <a:rPr lang="en-US" sz="850" dirty="0">
                <a:solidFill>
                  <a:srgbClr val="292727"/>
                </a:solidFill>
              </a:rPr>
              <a:t>Your impact: Stewardship partners help support field work and stewardship of the lands and waters of the Puget Sound to promote climate resilience and increase habitat health. This means better water quality, nutrient-rich soil less prone to erosion, and food and shelter for wildlife. </a:t>
            </a:r>
          </a:p>
        </p:txBody>
      </p:sp>
      <p:sp>
        <p:nvSpPr>
          <p:cNvPr id="26" name="Shape 23"/>
          <p:cNvSpPr/>
          <p:nvPr/>
        </p:nvSpPr>
        <p:spPr>
          <a:xfrm>
            <a:off x="6065520" y="1005840"/>
            <a:ext cx="2795016" cy="3931920"/>
          </a:xfrm>
          <a:prstGeom prst="rect">
            <a:avLst/>
          </a:prstGeom>
          <a:solidFill>
            <a:srgbClr val="FFFFFF"/>
          </a:solidFill>
          <a:ln w="6350">
            <a:solidFill>
              <a:srgbClr val="DDDDDD"/>
            </a:solidFill>
            <a:prstDash val="solid"/>
          </a:ln>
          <a:effectLst>
            <a:outerShdw blurRad="63500" dist="25400" dir="8100000" algn="bl" rotWithShape="0">
              <a:srgbClr val="000000">
                <a:alpha val="10000"/>
              </a:srgbClr>
            </a:outerShdw>
          </a:effectLst>
        </p:spPr>
        <p:txBody>
          <a:bodyPr/>
          <a:lstStyle/>
          <a:p>
            <a:endParaRPr lang="en-US"/>
          </a:p>
        </p:txBody>
      </p:sp>
      <p:sp>
        <p:nvSpPr>
          <p:cNvPr id="27" name="Shape 24"/>
          <p:cNvSpPr/>
          <p:nvPr/>
        </p:nvSpPr>
        <p:spPr>
          <a:xfrm>
            <a:off x="6065520" y="1005840"/>
            <a:ext cx="2795016" cy="960120"/>
          </a:xfrm>
          <a:prstGeom prst="rect">
            <a:avLst/>
          </a:prstGeom>
          <a:solidFill>
            <a:srgbClr val="5AACCA"/>
          </a:solidFill>
          <a:ln w="12700">
            <a:solidFill>
              <a:srgbClr val="5AACCA"/>
            </a:solidFill>
            <a:prstDash val="solid"/>
          </a:ln>
        </p:spPr>
        <p:txBody>
          <a:bodyPr/>
          <a:lstStyle/>
          <a:p>
            <a:endParaRPr lang="en-US"/>
          </a:p>
        </p:txBody>
      </p:sp>
      <p:sp>
        <p:nvSpPr>
          <p:cNvPr id="28" name="Text 25"/>
          <p:cNvSpPr/>
          <p:nvPr/>
        </p:nvSpPr>
        <p:spPr>
          <a:xfrm>
            <a:off x="6156960" y="1024128"/>
            <a:ext cx="2612136" cy="411480"/>
          </a:xfrm>
          <a:prstGeom prst="rect">
            <a:avLst/>
          </a:prstGeom>
          <a:noFill/>
          <a:ln/>
        </p:spPr>
        <p:txBody>
          <a:bodyPr wrap="square" rtlCol="0" anchor="ctr"/>
          <a:lstStyle/>
          <a:p>
            <a:pPr marL="0" indent="0">
              <a:buNone/>
            </a:pPr>
            <a:r>
              <a:rPr lang="en-US" sz="1150" b="1" dirty="0">
                <a:solidFill>
                  <a:srgbClr val="FFFFFF"/>
                </a:solidFill>
              </a:rPr>
              <a:t>Friend of EarthCorps</a:t>
            </a:r>
            <a:endParaRPr lang="en-US" sz="1150" dirty="0"/>
          </a:p>
        </p:txBody>
      </p:sp>
      <p:sp>
        <p:nvSpPr>
          <p:cNvPr id="29" name="Text 26"/>
          <p:cNvSpPr/>
          <p:nvPr/>
        </p:nvSpPr>
        <p:spPr>
          <a:xfrm>
            <a:off x="6156960" y="1435608"/>
            <a:ext cx="2612136" cy="384048"/>
          </a:xfrm>
          <a:prstGeom prst="rect">
            <a:avLst/>
          </a:prstGeom>
          <a:noFill/>
          <a:ln/>
        </p:spPr>
        <p:txBody>
          <a:bodyPr wrap="square" rtlCol="0" anchor="t"/>
          <a:lstStyle/>
          <a:p>
            <a:pPr marL="0" indent="0">
              <a:buNone/>
            </a:pPr>
            <a:r>
              <a:rPr lang="en-US" sz="1800" b="1" dirty="0">
                <a:solidFill>
                  <a:srgbClr val="FFFFFF"/>
                </a:solidFill>
              </a:rPr>
              <a:t>$2,500</a:t>
            </a:r>
            <a:endParaRPr lang="en-US" sz="1800" dirty="0"/>
          </a:p>
        </p:txBody>
      </p:sp>
      <p:sp>
        <p:nvSpPr>
          <p:cNvPr id="30" name="Shape 27"/>
          <p:cNvSpPr/>
          <p:nvPr/>
        </p:nvSpPr>
        <p:spPr>
          <a:xfrm>
            <a:off x="6156960" y="2011680"/>
            <a:ext cx="2612136" cy="256032"/>
          </a:xfrm>
          <a:prstGeom prst="rect">
            <a:avLst/>
          </a:prstGeom>
          <a:solidFill>
            <a:srgbClr val="EDE7DD"/>
          </a:solidFill>
          <a:ln w="6350">
            <a:solidFill>
              <a:srgbClr val="CCCCCC"/>
            </a:solidFill>
            <a:prstDash val="solid"/>
          </a:ln>
        </p:spPr>
        <p:txBody>
          <a:bodyPr/>
          <a:lstStyle/>
          <a:p>
            <a:endParaRPr lang="en-US"/>
          </a:p>
        </p:txBody>
      </p:sp>
      <p:sp>
        <p:nvSpPr>
          <p:cNvPr id="31" name="Text 28"/>
          <p:cNvSpPr/>
          <p:nvPr/>
        </p:nvSpPr>
        <p:spPr>
          <a:xfrm>
            <a:off x="6156960" y="2011680"/>
            <a:ext cx="2612136" cy="256032"/>
          </a:xfrm>
          <a:prstGeom prst="rect">
            <a:avLst/>
          </a:prstGeom>
          <a:noFill/>
          <a:ln/>
        </p:spPr>
        <p:txBody>
          <a:bodyPr wrap="square" lIns="0" tIns="0" rIns="0" bIns="0" rtlCol="0" anchor="ctr"/>
          <a:lstStyle/>
          <a:p>
            <a:pPr marL="0" indent="0" algn="ctr">
              <a:buNone/>
            </a:pPr>
            <a:r>
              <a:rPr lang="en-US" sz="900" b="1" dirty="0">
                <a:solidFill>
                  <a:srgbClr val="154B7D"/>
                </a:solidFill>
              </a:rPr>
              <a:t>8 Available</a:t>
            </a:r>
            <a:endParaRPr lang="en-US" sz="900" dirty="0"/>
          </a:p>
        </p:txBody>
      </p:sp>
      <p:sp>
        <p:nvSpPr>
          <p:cNvPr id="32" name="Text 29"/>
          <p:cNvSpPr/>
          <p:nvPr/>
        </p:nvSpPr>
        <p:spPr>
          <a:xfrm>
            <a:off x="6156960" y="2331720"/>
            <a:ext cx="2612136" cy="2468880"/>
          </a:xfrm>
          <a:prstGeom prst="rect">
            <a:avLst/>
          </a:prstGeom>
          <a:noFill/>
          <a:ln/>
        </p:spPr>
        <p:txBody>
          <a:bodyPr wrap="square" rtlCol="0" anchor="ctr"/>
          <a:lstStyle/>
          <a:p>
            <a:pPr marL="342900" indent="-342900">
              <a:lnSpc>
                <a:spcPct val="130000"/>
              </a:lnSpc>
              <a:buSzPct val="100000"/>
              <a:buChar char="•"/>
            </a:pPr>
            <a:r>
              <a:rPr lang="en-US" sz="850" dirty="0">
                <a:solidFill>
                  <a:srgbClr val="292727"/>
                </a:solidFill>
              </a:rPr>
              <a:t>Included in our website and annual report as a Friend of EarthCorps</a:t>
            </a:r>
            <a:endParaRPr lang="en-US" sz="850" dirty="0"/>
          </a:p>
          <a:p>
            <a:pPr marL="342900" indent="-342900">
              <a:lnSpc>
                <a:spcPct val="130000"/>
              </a:lnSpc>
              <a:buSzPct val="100000"/>
              <a:buChar char="•"/>
            </a:pPr>
            <a:r>
              <a:rPr lang="en-US" sz="850" dirty="0">
                <a:solidFill>
                  <a:srgbClr val="292727"/>
                </a:solidFill>
              </a:rPr>
              <a:t>Two individual tickets</a:t>
            </a:r>
          </a:p>
          <a:p>
            <a:pPr>
              <a:lnSpc>
                <a:spcPct val="130000"/>
              </a:lnSpc>
              <a:buSzPct val="100000"/>
            </a:pPr>
            <a:endParaRPr lang="en-US" sz="850" dirty="0">
              <a:solidFill>
                <a:srgbClr val="292727"/>
              </a:solidFill>
            </a:endParaRPr>
          </a:p>
          <a:p>
            <a:pPr>
              <a:lnSpc>
                <a:spcPct val="130000"/>
              </a:lnSpc>
              <a:buSzPct val="100000"/>
            </a:pPr>
            <a:r>
              <a:rPr lang="en-US" sz="850" dirty="0">
                <a:solidFill>
                  <a:srgbClr val="292727"/>
                </a:solidFill>
              </a:rPr>
              <a:t>Your impact: Friends of EarthCorps help support EarthCorps’ Paid Youth Internship program. EarthCorps hosts interns from high schools primarily in South King County. Our interns are connected to the outdoors and exposed to green jobs as a possibility. This year, we’ve hosted a work along with our crews, a nature photography program in partnership with Seattle Art Museum, and a trip to the San Juan Islands. </a:t>
            </a:r>
            <a:endParaRPr lang="en-US" sz="850" dirty="0"/>
          </a:p>
        </p:txBody>
      </p:sp>
      <p:sp>
        <p:nvSpPr>
          <p:cNvPr id="33" name="Shape 30"/>
          <p:cNvSpPr/>
          <p:nvPr/>
        </p:nvSpPr>
        <p:spPr>
          <a:xfrm>
            <a:off x="164592" y="4800600"/>
            <a:ext cx="8796528" cy="0"/>
          </a:xfrm>
          <a:prstGeom prst="rect">
            <a:avLst/>
          </a:prstGeom>
          <a:noFill/>
          <a:ln w="12700">
            <a:solidFill>
              <a:srgbClr val="01B4CB"/>
            </a:solidFill>
            <a:prstDash val="solid"/>
          </a:ln>
        </p:spPr>
        <p:txBody>
          <a:bodyPr/>
          <a:lstStyle/>
          <a:p>
            <a:endParaRPr lang="en-US"/>
          </a:p>
        </p:txBody>
      </p:sp>
      <p:sp>
        <p:nvSpPr>
          <p:cNvPr id="34" name="Text 31"/>
          <p:cNvSpPr/>
          <p:nvPr/>
        </p:nvSpPr>
        <p:spPr>
          <a:xfrm>
            <a:off x="164592" y="4846320"/>
            <a:ext cx="8796528" cy="228600"/>
          </a:xfrm>
          <a:prstGeom prst="rect">
            <a:avLst/>
          </a:prstGeom>
          <a:noFill/>
          <a:ln/>
        </p:spPr>
        <p:txBody>
          <a:bodyPr wrap="square" rtlCol="0" anchor="ctr"/>
          <a:lstStyle/>
          <a:p>
            <a:pPr marL="0" indent="0" algn="ctr">
              <a:buNone/>
            </a:pP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54B7D"/>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EF3C2B4-924C-0CE0-398B-110B316AE4C8}"/>
              </a:ext>
            </a:extLst>
          </p:cNvPr>
          <p:cNvPicPr>
            <a:picLocks noChangeAspect="1"/>
          </p:cNvPicPr>
          <p:nvPr/>
        </p:nvPicPr>
        <p:blipFill>
          <a:blip r:embed="rId3"/>
          <a:stretch>
            <a:fillRect/>
          </a:stretch>
        </p:blipFill>
        <p:spPr>
          <a:xfrm>
            <a:off x="5730766" y="0"/>
            <a:ext cx="3857625" cy="5143500"/>
          </a:xfrm>
          <a:prstGeom prst="rect">
            <a:avLst/>
          </a:prstGeom>
        </p:spPr>
      </p:pic>
      <p:sp>
        <p:nvSpPr>
          <p:cNvPr id="2" name="Shape 0"/>
          <p:cNvSpPr/>
          <p:nvPr/>
        </p:nvSpPr>
        <p:spPr>
          <a:xfrm>
            <a:off x="0" y="0"/>
            <a:ext cx="164592" cy="5143500"/>
          </a:xfrm>
          <a:prstGeom prst="rect">
            <a:avLst/>
          </a:prstGeom>
          <a:solidFill>
            <a:srgbClr val="01B4CB"/>
          </a:solidFill>
          <a:ln w="12700">
            <a:solidFill>
              <a:srgbClr val="01B4CB"/>
            </a:solidFill>
            <a:prstDash val="solid"/>
          </a:ln>
        </p:spPr>
        <p:txBody>
          <a:bodyPr/>
          <a:lstStyle/>
          <a:p>
            <a:endParaRPr lang="en-US"/>
          </a:p>
        </p:txBody>
      </p:sp>
      <p:pic>
        <p:nvPicPr>
          <p:cNvPr id="3" name="Image 0" descr="preencoded.png"/>
          <p:cNvPicPr>
            <a:picLocks noChangeAspect="1"/>
          </p:cNvPicPr>
          <p:nvPr/>
        </p:nvPicPr>
        <p:blipFill>
          <a:blip r:embed="rId4"/>
          <a:stretch>
            <a:fillRect/>
          </a:stretch>
        </p:blipFill>
        <p:spPr>
          <a:xfrm>
            <a:off x="7589520" y="182880"/>
            <a:ext cx="1280160" cy="1280160"/>
          </a:xfrm>
          <a:prstGeom prst="rect">
            <a:avLst/>
          </a:prstGeom>
        </p:spPr>
      </p:pic>
      <p:sp>
        <p:nvSpPr>
          <p:cNvPr id="4" name="Text 1"/>
          <p:cNvSpPr/>
          <p:nvPr/>
        </p:nvSpPr>
        <p:spPr>
          <a:xfrm>
            <a:off x="457200" y="640080"/>
            <a:ext cx="6400800" cy="82296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Join Us.</a:t>
            </a:r>
            <a:endParaRPr lang="en-US" sz="4400" dirty="0"/>
          </a:p>
        </p:txBody>
      </p:sp>
      <p:sp>
        <p:nvSpPr>
          <p:cNvPr id="5" name="Text 2"/>
          <p:cNvSpPr/>
          <p:nvPr/>
        </p:nvSpPr>
        <p:spPr>
          <a:xfrm>
            <a:off x="457200" y="1508760"/>
            <a:ext cx="5273566" cy="777240"/>
          </a:xfrm>
          <a:prstGeom prst="rect">
            <a:avLst/>
          </a:prstGeom>
          <a:noFill/>
          <a:ln/>
        </p:spPr>
        <p:txBody>
          <a:bodyPr wrap="square" rtlCol="0" anchor="ctr"/>
          <a:lstStyle/>
          <a:p>
            <a:pPr marL="0" indent="0">
              <a:lnSpc>
                <a:spcPct val="130000"/>
              </a:lnSpc>
              <a:buNone/>
            </a:pPr>
            <a:r>
              <a:rPr lang="en-US" sz="1500" i="1" dirty="0">
                <a:solidFill>
                  <a:srgbClr val="EDE7DD"/>
                </a:solidFill>
              </a:rPr>
              <a:t>An equitable world where all people and nature thrive together — that's the EarthCorps vision. Your sponsorship helps us get there.</a:t>
            </a:r>
            <a:endParaRPr lang="en-US" sz="1500" dirty="0"/>
          </a:p>
        </p:txBody>
      </p:sp>
      <p:sp>
        <p:nvSpPr>
          <p:cNvPr id="6" name="Shape 3"/>
          <p:cNvSpPr/>
          <p:nvPr/>
        </p:nvSpPr>
        <p:spPr>
          <a:xfrm>
            <a:off x="475862" y="2377440"/>
            <a:ext cx="4297680" cy="36576"/>
          </a:xfrm>
          <a:prstGeom prst="rect">
            <a:avLst/>
          </a:prstGeom>
          <a:solidFill>
            <a:srgbClr val="01B4CB"/>
          </a:solidFill>
          <a:ln w="12700">
            <a:solidFill>
              <a:srgbClr val="01B4CB"/>
            </a:solidFill>
            <a:prstDash val="solid"/>
          </a:ln>
        </p:spPr>
        <p:txBody>
          <a:bodyPr/>
          <a:lstStyle/>
          <a:p>
            <a:endParaRPr lang="en-US" dirty="0"/>
          </a:p>
        </p:txBody>
      </p:sp>
      <p:sp>
        <p:nvSpPr>
          <p:cNvPr id="7" name="Text 4"/>
          <p:cNvSpPr/>
          <p:nvPr/>
        </p:nvSpPr>
        <p:spPr>
          <a:xfrm>
            <a:off x="457200" y="2514600"/>
            <a:ext cx="6858000" cy="365760"/>
          </a:xfrm>
          <a:prstGeom prst="rect">
            <a:avLst/>
          </a:prstGeom>
          <a:noFill/>
          <a:ln/>
        </p:spPr>
        <p:txBody>
          <a:bodyPr wrap="square" rtlCol="0" anchor="ctr"/>
          <a:lstStyle/>
          <a:p>
            <a:pPr marL="0" indent="0">
              <a:buNone/>
            </a:pPr>
            <a:r>
              <a:rPr lang="en-US" sz="1300" dirty="0">
                <a:solidFill>
                  <a:srgbClr val="FFFFFF"/>
                </a:solidFill>
              </a:rPr>
              <a:t>To reserve your sponsorship or learn more, please contact:</a:t>
            </a:r>
            <a:endParaRPr lang="en-US" sz="1300" dirty="0"/>
          </a:p>
        </p:txBody>
      </p:sp>
      <p:sp>
        <p:nvSpPr>
          <p:cNvPr id="8" name="Text 5"/>
          <p:cNvSpPr/>
          <p:nvPr/>
        </p:nvSpPr>
        <p:spPr>
          <a:xfrm>
            <a:off x="457200" y="2926080"/>
            <a:ext cx="6858000" cy="914400"/>
          </a:xfrm>
          <a:prstGeom prst="rect">
            <a:avLst/>
          </a:prstGeom>
          <a:noFill/>
          <a:ln/>
        </p:spPr>
        <p:txBody>
          <a:bodyPr wrap="square" rtlCol="0" anchor="ctr"/>
          <a:lstStyle/>
          <a:p>
            <a:pPr marL="0" indent="0">
              <a:lnSpc>
                <a:spcPct val="150000"/>
              </a:lnSpc>
              <a:buNone/>
            </a:pPr>
            <a:r>
              <a:rPr lang="en-US" sz="1400" b="1" dirty="0">
                <a:solidFill>
                  <a:srgbClr val="01B4CB"/>
                </a:solidFill>
              </a:rPr>
              <a:t>Kesia Cissé</a:t>
            </a:r>
            <a:endParaRPr lang="en-US" sz="1400" dirty="0"/>
          </a:p>
          <a:p>
            <a:pPr marL="0" indent="0">
              <a:lnSpc>
                <a:spcPct val="150000"/>
              </a:lnSpc>
              <a:buNone/>
            </a:pPr>
            <a:r>
              <a:rPr lang="en-US" sz="1400" b="1" dirty="0">
                <a:solidFill>
                  <a:srgbClr val="01B4CB"/>
                </a:solidFill>
              </a:rPr>
              <a:t>Development Director · EarthCorps</a:t>
            </a:r>
            <a:endParaRPr lang="en-US" sz="1400" dirty="0"/>
          </a:p>
          <a:p>
            <a:pPr marL="0" indent="0">
              <a:lnSpc>
                <a:spcPct val="150000"/>
              </a:lnSpc>
              <a:buNone/>
            </a:pPr>
            <a:r>
              <a:rPr lang="en-US" sz="1400" b="1" dirty="0" err="1">
                <a:solidFill>
                  <a:srgbClr val="01B4CB"/>
                </a:solidFill>
              </a:rPr>
              <a:t>kesia@earthcorps.org</a:t>
            </a:r>
            <a:r>
              <a:rPr lang="en-US" sz="1400" b="1" dirty="0">
                <a:solidFill>
                  <a:srgbClr val="01B4CB"/>
                </a:solidFill>
              </a:rPr>
              <a:t> · 206-209-2342</a:t>
            </a:r>
            <a:endParaRPr lang="en-US" sz="1400" dirty="0"/>
          </a:p>
        </p:txBody>
      </p:sp>
      <p:sp>
        <p:nvSpPr>
          <p:cNvPr id="9" name="Text 6"/>
          <p:cNvSpPr/>
          <p:nvPr/>
        </p:nvSpPr>
        <p:spPr>
          <a:xfrm>
            <a:off x="457200" y="3931920"/>
            <a:ext cx="6858000" cy="365760"/>
          </a:xfrm>
          <a:prstGeom prst="rect">
            <a:avLst/>
          </a:prstGeom>
          <a:noFill/>
          <a:ln/>
        </p:spPr>
        <p:txBody>
          <a:bodyPr wrap="square" rtlCol="0" anchor="ctr"/>
          <a:lstStyle/>
          <a:p>
            <a:pPr marL="0" indent="0">
              <a:buNone/>
            </a:pPr>
            <a:r>
              <a:rPr lang="en-US" sz="1300" dirty="0">
                <a:solidFill>
                  <a:srgbClr val="EDE7DD"/>
                </a:solidFill>
              </a:rPr>
              <a:t>earthcorps.org</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C8681DCE897D438795ED38A2E6CBDF" ma:contentTypeVersion="18" ma:contentTypeDescription="Create a new document." ma:contentTypeScope="" ma:versionID="35c126f90cb8d0aa251e06681d1298fa">
  <xsd:schema xmlns:xsd="http://www.w3.org/2001/XMLSchema" xmlns:xs="http://www.w3.org/2001/XMLSchema" xmlns:p="http://schemas.microsoft.com/office/2006/metadata/properties" xmlns:ns2="fc4d47b2-0763-4842-bc21-eec412ce60d7" xmlns:ns3="70fe49c6-d1cc-4036-869c-4febb4c352e0" targetNamespace="http://schemas.microsoft.com/office/2006/metadata/properties" ma:root="true" ma:fieldsID="8393b10c3e9d20eb28be53ea716444db" ns2:_="" ns3:_="">
    <xsd:import namespace="fc4d47b2-0763-4842-bc21-eec412ce60d7"/>
    <xsd:import namespace="70fe49c6-d1cc-4036-869c-4febb4c352e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4d47b2-0763-4842-bc21-eec412ce60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4c1bb13-463f-4ad5-9cdf-6c53fd7231b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fe49c6-d1cc-4036-869c-4febb4c352e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0959cd6-1521-4bf6-9199-e772b52ab376}" ma:internalName="TaxCatchAll" ma:showField="CatchAllData" ma:web="70fe49c6-d1cc-4036-869c-4febb4c352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c4d47b2-0763-4842-bc21-eec412ce60d7">
      <Terms xmlns="http://schemas.microsoft.com/office/infopath/2007/PartnerControls"/>
    </lcf76f155ced4ddcb4097134ff3c332f>
    <TaxCatchAll xmlns="70fe49c6-d1cc-4036-869c-4febb4c352e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33086E-C811-45DC-A999-208C6D6FD6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4d47b2-0763-4842-bc21-eec412ce60d7"/>
    <ds:schemaRef ds:uri="70fe49c6-d1cc-4036-869c-4febb4c352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DA0B40-567E-40A3-AEF9-3EC783AE1597}">
  <ds:schemaRefs>
    <ds:schemaRef ds:uri="http://schemas.microsoft.com/office/2006/metadata/properties"/>
    <ds:schemaRef ds:uri="http://schemas.microsoft.com/office/infopath/2007/PartnerControls"/>
    <ds:schemaRef ds:uri="fc4d47b2-0763-4842-bc21-eec412ce60d7"/>
    <ds:schemaRef ds:uri="70fe49c6-d1cc-4036-869c-4febb4c352e0"/>
  </ds:schemaRefs>
</ds:datastoreItem>
</file>

<file path=customXml/itemProps3.xml><?xml version="1.0" encoding="utf-8"?>
<ds:datastoreItem xmlns:ds="http://schemas.openxmlformats.org/officeDocument/2006/customXml" ds:itemID="{F1426C8E-B392-47CA-9175-7B43769471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TotalTime>
  <Words>638</Words>
  <Application>Microsoft Macintosh PowerPoint</Application>
  <PresentationFormat>On-screen Show (16:9)</PresentationFormat>
  <Paragraphs>88</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EarthCorps 2026 Gala Sponsorship</dc:title>
  <dc:subject>PptxGenJS Presentation</dc:subject>
  <dc:creator>PptxGenJS</dc:creator>
  <cp:lastModifiedBy>Kesia Cisse</cp:lastModifiedBy>
  <cp:revision>4</cp:revision>
  <dcterms:created xsi:type="dcterms:W3CDTF">2026-06-02T22:29:05Z</dcterms:created>
  <dcterms:modified xsi:type="dcterms:W3CDTF">2026-08-06T14:57:46Z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0x010100CBC8681DCE897D438795ED38A2E6CBDF</vt:lpwstr>
  </property>
</Properties>
</file>